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80" r:id="rId3"/>
    <p:sldId id="281" r:id="rId4"/>
    <p:sldId id="282" r:id="rId5"/>
    <p:sldId id="283" r:id="rId6"/>
    <p:sldId id="284" r:id="rId7"/>
    <p:sldId id="285" r:id="rId8"/>
    <p:sldId id="287" r:id="rId9"/>
    <p:sldId id="286" r:id="rId10"/>
    <p:sldId id="258" r:id="rId11"/>
    <p:sldId id="259" r:id="rId12"/>
    <p:sldId id="279" r:id="rId1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585" autoAdjust="0"/>
  </p:normalViewPr>
  <p:slideViewPr>
    <p:cSldViewPr snapToGrid="0">
      <p:cViewPr varScale="1">
        <p:scale>
          <a:sx n="48" d="100"/>
          <a:sy n="48" d="100"/>
        </p:scale>
        <p:origin x="1958" y="269"/>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NZ"/>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344821F-386D-415F-AC6C-67B2980CA882}" type="datetimeFigureOut">
              <a:rPr lang="en-NZ" smtClean="0"/>
              <a:t>2/05/2025</a:t>
            </a:fld>
            <a:endParaRPr lang="en-NZ"/>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NZ"/>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NZ"/>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D82B5FE-2A1C-46AE-8A44-8290C1A27C94}" type="slidenum">
              <a:rPr lang="en-NZ" smtClean="0"/>
              <a:t>‹#›</a:t>
            </a:fld>
            <a:endParaRPr lang="en-NZ"/>
          </a:p>
        </p:txBody>
      </p:sp>
    </p:spTree>
    <p:extLst>
      <p:ext uri="{BB962C8B-B14F-4D97-AF65-F5344CB8AC3E}">
        <p14:creationId xmlns:p14="http://schemas.microsoft.com/office/powerpoint/2010/main" val="4012046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Photo is from GW publicity as published in the Leader June 2024</a:t>
            </a:r>
          </a:p>
        </p:txBody>
      </p:sp>
      <p:sp>
        <p:nvSpPr>
          <p:cNvPr id="4" name="Slide Number Placeholder 3"/>
          <p:cNvSpPr>
            <a:spLocks noGrp="1"/>
          </p:cNvSpPr>
          <p:nvPr>
            <p:ph type="sldNum" sz="quarter" idx="5"/>
          </p:nvPr>
        </p:nvSpPr>
        <p:spPr/>
        <p:txBody>
          <a:bodyPr/>
          <a:lstStyle/>
          <a:p>
            <a:fld id="{9D82B5FE-2A1C-46AE-8A44-8290C1A27C94}" type="slidenum">
              <a:rPr lang="en-NZ" smtClean="0"/>
              <a:t>1</a:t>
            </a:fld>
            <a:endParaRPr lang="en-NZ"/>
          </a:p>
        </p:txBody>
      </p:sp>
    </p:spTree>
    <p:extLst>
      <p:ext uri="{BB962C8B-B14F-4D97-AF65-F5344CB8AC3E}">
        <p14:creationId xmlns:p14="http://schemas.microsoft.com/office/powerpoint/2010/main" val="3492350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One by one, the initial arguments that GW has used to justify consented activity for forestry, and therefore the need to override the NESCF, have fallen over.</a:t>
            </a:r>
          </a:p>
          <a:p>
            <a:endParaRPr lang="en-NZ" dirty="0"/>
          </a:p>
          <a:p>
            <a:r>
              <a:rPr lang="en-NZ" dirty="0"/>
              <a:t>The erodible land classifications didn’t stack up, so the proposal to retire out forestry harvest from the 10% or more of steepest land has been withdrawn.</a:t>
            </a:r>
          </a:p>
          <a:p>
            <a:endParaRPr lang="en-NZ" dirty="0"/>
          </a:p>
          <a:p>
            <a:r>
              <a:rPr lang="en-NZ" dirty="0"/>
              <a:t>Mangaroa River TAS VC was substantially reduced in the face of natural sources of colour, CDOM.</a:t>
            </a:r>
          </a:p>
          <a:p>
            <a:endParaRPr lang="en-NZ" dirty="0"/>
          </a:p>
          <a:p>
            <a:r>
              <a:rPr lang="en-NZ" dirty="0"/>
              <a:t>Calculated % reductions in Annual Sediment Load are subject to significant uncertainty, especially concerning meeting median VC  at relevant flow rates, so we don’t really know whether proposed land use mitigations will undershoot or overshoot the mark. </a:t>
            </a:r>
          </a:p>
          <a:p>
            <a:endParaRPr lang="en-NZ" dirty="0"/>
          </a:p>
          <a:p>
            <a:r>
              <a:rPr lang="en-NZ" dirty="0" err="1"/>
              <a:t>Horokiri</a:t>
            </a:r>
            <a:r>
              <a:rPr lang="en-NZ" dirty="0"/>
              <a:t>, </a:t>
            </a:r>
            <a:r>
              <a:rPr lang="en-NZ" dirty="0" err="1"/>
              <a:t>Whakatikei</a:t>
            </a:r>
            <a:r>
              <a:rPr lang="en-NZ" dirty="0"/>
              <a:t>, Akatarawa, </a:t>
            </a:r>
            <a:r>
              <a:rPr lang="en-NZ" dirty="0" err="1"/>
              <a:t>Pakuratahi</a:t>
            </a:r>
            <a:r>
              <a:rPr lang="en-NZ" dirty="0"/>
              <a:t> still meet TASVC, in spite of many years of forestry harvesting. No one knows how much SFS can be trapped downstream. The 4 rivers mentioned are fairly long, and if slugs of SFS moving downstream were an issue you would think that they would (at least sometimes) show up at the monitoring points. There is no evidence that they do show up.</a:t>
            </a:r>
          </a:p>
          <a:p>
            <a:endParaRPr lang="en-NZ" dirty="0"/>
          </a:p>
          <a:p>
            <a:r>
              <a:rPr lang="en-NZ" dirty="0"/>
              <a:t>TASVC for Hutt at </a:t>
            </a:r>
            <a:r>
              <a:rPr lang="en-NZ" dirty="0" err="1"/>
              <a:t>Boulcott</a:t>
            </a:r>
            <a:r>
              <a:rPr lang="en-NZ" dirty="0"/>
              <a:t> is under serious challenge as being unreasonable, by not taking into account higher flow rates (position in the catchment), flood control activities and land use changes that are irreversible (</a:t>
            </a:r>
            <a:r>
              <a:rPr lang="en-NZ" dirty="0" err="1"/>
              <a:t>ubanisation</a:t>
            </a:r>
            <a:r>
              <a:rPr lang="en-NZ" dirty="0"/>
              <a:t> and farming/forestry).</a:t>
            </a:r>
          </a:p>
          <a:p>
            <a:endParaRPr lang="en-NZ" dirty="0"/>
          </a:p>
          <a:p>
            <a:r>
              <a:rPr lang="en-NZ" dirty="0"/>
              <a:t>Whilst all people in the forestry business accept that forestry activities can contribute SFS to water bodies, we believe that improvements in harvesting practises and improving compliance with NESCF is enough for Forestry to do its bit to achieve TASVC,  Several major catchments with substantial PF have always managed to comply with TASVC, even with use of older technology. </a:t>
            </a:r>
          </a:p>
          <a:p>
            <a:endParaRPr lang="en-NZ" dirty="0"/>
          </a:p>
          <a:p>
            <a:r>
              <a:rPr lang="en-NZ" dirty="0"/>
              <a:t>We say that there is not enough hard evidence  to  single out forestry, or sufficient magnitude of failed TASVC to warrant overriding NESCF.</a:t>
            </a:r>
          </a:p>
        </p:txBody>
      </p:sp>
      <p:sp>
        <p:nvSpPr>
          <p:cNvPr id="4" name="Slide Number Placeholder 3"/>
          <p:cNvSpPr>
            <a:spLocks noGrp="1"/>
          </p:cNvSpPr>
          <p:nvPr>
            <p:ph type="sldNum" sz="quarter" idx="5"/>
          </p:nvPr>
        </p:nvSpPr>
        <p:spPr/>
        <p:txBody>
          <a:bodyPr/>
          <a:lstStyle/>
          <a:p>
            <a:fld id="{9D82B5FE-2A1C-46AE-8A44-8290C1A27C94}" type="slidenum">
              <a:rPr lang="en-NZ" smtClean="0"/>
              <a:t>10</a:t>
            </a:fld>
            <a:endParaRPr lang="en-NZ"/>
          </a:p>
        </p:txBody>
      </p:sp>
    </p:spTree>
    <p:extLst>
      <p:ext uri="{BB962C8B-B14F-4D97-AF65-F5344CB8AC3E}">
        <p14:creationId xmlns:p14="http://schemas.microsoft.com/office/powerpoint/2010/main" val="94724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D82B5FE-2A1C-46AE-8A44-8290C1A27C94}" type="slidenum">
              <a:rPr lang="en-NZ" smtClean="0"/>
              <a:t>11</a:t>
            </a:fld>
            <a:endParaRPr lang="en-NZ"/>
          </a:p>
        </p:txBody>
      </p:sp>
    </p:spTree>
    <p:extLst>
      <p:ext uri="{BB962C8B-B14F-4D97-AF65-F5344CB8AC3E}">
        <p14:creationId xmlns:p14="http://schemas.microsoft.com/office/powerpoint/2010/main" val="3034474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D82B5FE-2A1C-46AE-8A44-8290C1A27C94}" type="slidenum">
              <a:rPr lang="en-NZ" smtClean="0"/>
              <a:t>12</a:t>
            </a:fld>
            <a:endParaRPr lang="en-NZ"/>
          </a:p>
        </p:txBody>
      </p:sp>
    </p:spTree>
    <p:extLst>
      <p:ext uri="{BB962C8B-B14F-4D97-AF65-F5344CB8AC3E}">
        <p14:creationId xmlns:p14="http://schemas.microsoft.com/office/powerpoint/2010/main" val="1928530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position is to support the submission by NZFFA referring  to insufficient Stringency</a:t>
            </a:r>
            <a:endParaRPr lang="en-NZ" dirty="0"/>
          </a:p>
        </p:txBody>
      </p:sp>
      <p:sp>
        <p:nvSpPr>
          <p:cNvPr id="4" name="Slide Number Placeholder 3"/>
          <p:cNvSpPr>
            <a:spLocks noGrp="1"/>
          </p:cNvSpPr>
          <p:nvPr>
            <p:ph type="sldNum" sz="quarter" idx="5"/>
          </p:nvPr>
        </p:nvSpPr>
        <p:spPr/>
        <p:txBody>
          <a:bodyPr/>
          <a:lstStyle/>
          <a:p>
            <a:fld id="{9D82B5FE-2A1C-46AE-8A44-8290C1A27C94}" type="slidenum">
              <a:rPr lang="en-NZ" smtClean="0"/>
              <a:t>2</a:t>
            </a:fld>
            <a:endParaRPr lang="en-NZ"/>
          </a:p>
        </p:txBody>
      </p:sp>
    </p:spTree>
    <p:extLst>
      <p:ext uri="{BB962C8B-B14F-4D97-AF65-F5344CB8AC3E}">
        <p14:creationId xmlns:p14="http://schemas.microsoft.com/office/powerpoint/2010/main" val="2812945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event that the commissioners reject our argument of stringency, </a:t>
            </a:r>
          </a:p>
          <a:p>
            <a:r>
              <a:rPr lang="en-US" dirty="0"/>
              <a:t>Surficial erosion will include forestry earthworks., but we agree with </a:t>
            </a:r>
            <a:r>
              <a:rPr lang="en-US" dirty="0" err="1"/>
              <a:t>Mr</a:t>
            </a:r>
            <a:r>
              <a:rPr lang="en-US" dirty="0"/>
              <a:t> Blyth, that there is a relatively low risk of shallow landslides on forestry land within these </a:t>
            </a:r>
            <a:r>
              <a:rPr lang="en-US" dirty="0" err="1"/>
              <a:t>Whaitua</a:t>
            </a:r>
            <a:r>
              <a:rPr lang="en-US" dirty="0"/>
              <a:t> </a:t>
            </a:r>
          </a:p>
          <a:p>
            <a:r>
              <a:rPr lang="en-US" dirty="0"/>
              <a:t>We say that existing best practice (as detailed in NZFOA manuals), along with adhering to  NESCF conditions, provides adequate control. If conditions cannot be met, harvesting activity </a:t>
            </a:r>
            <a:r>
              <a:rPr lang="en-US" dirty="0" err="1"/>
              <a:t>shouldl</a:t>
            </a:r>
            <a:r>
              <a:rPr lang="en-US" dirty="0"/>
              <a:t> escalate to discretionary consent anyway</a:t>
            </a:r>
          </a:p>
          <a:p>
            <a:r>
              <a:rPr lang="en-US" dirty="0"/>
              <a:t>There is no need for certified Forestry Management Plans (another expense that adds little value)</a:t>
            </a:r>
          </a:p>
          <a:p>
            <a:r>
              <a:rPr lang="en-US" dirty="0"/>
              <a:t>For any earthwork activity, this must be backed up by site visits (including to permitted activity sites) and training. Obviously, there is cost recovery applying to monitoring permitted activity.</a:t>
            </a:r>
          </a:p>
          <a:p>
            <a:r>
              <a:rPr lang="en-US" dirty="0"/>
              <a:t>Consents still add a significant cost. These fees should not be charged too far in advance of available revenue.</a:t>
            </a:r>
            <a:endParaRPr lang="en-NZ" dirty="0"/>
          </a:p>
        </p:txBody>
      </p:sp>
      <p:sp>
        <p:nvSpPr>
          <p:cNvPr id="4" name="Slide Number Placeholder 3"/>
          <p:cNvSpPr>
            <a:spLocks noGrp="1"/>
          </p:cNvSpPr>
          <p:nvPr>
            <p:ph type="sldNum" sz="quarter" idx="5"/>
          </p:nvPr>
        </p:nvSpPr>
        <p:spPr/>
        <p:txBody>
          <a:bodyPr/>
          <a:lstStyle/>
          <a:p>
            <a:fld id="{9D82B5FE-2A1C-46AE-8A44-8290C1A27C94}" type="slidenum">
              <a:rPr lang="en-NZ" smtClean="0"/>
              <a:t>3</a:t>
            </a:fld>
            <a:endParaRPr lang="en-NZ"/>
          </a:p>
        </p:txBody>
      </p:sp>
    </p:spTree>
    <p:extLst>
      <p:ext uri="{BB962C8B-B14F-4D97-AF65-F5344CB8AC3E}">
        <p14:creationId xmlns:p14="http://schemas.microsoft.com/office/powerpoint/2010/main" val="2477705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choice is predicated by:</a:t>
            </a:r>
          </a:p>
          <a:p>
            <a:r>
              <a:rPr lang="en-US" dirty="0"/>
              <a:t>	water plans and review of TAS and climate change effects</a:t>
            </a:r>
          </a:p>
          <a:p>
            <a:r>
              <a:rPr lang="en-US" dirty="0"/>
              <a:t>	In combination with training, methods 44 a, b and c</a:t>
            </a:r>
          </a:p>
          <a:p>
            <a:r>
              <a:rPr lang="en-US" dirty="0"/>
              <a:t>	Preference that low risk activities defer to operate under NESCF (which can involve discretionary control if conditions are not met)</a:t>
            </a:r>
          </a:p>
          <a:p>
            <a:endParaRPr lang="en-US" dirty="0"/>
          </a:p>
          <a:p>
            <a:r>
              <a:rPr lang="en-US" dirty="0"/>
              <a:t>Consider that several SFS Class A attributes will be very hard to meet, in part because of climate change and historic widespread changes to vegetation cover (including urbanization, and impermeable surfaces)</a:t>
            </a:r>
          </a:p>
          <a:p>
            <a:endParaRPr lang="en-US" dirty="0"/>
          </a:p>
          <a:p>
            <a:r>
              <a:rPr lang="en-US" dirty="0"/>
              <a:t>Improved environmental performance is part of Public License to Operate, even though much of the Ecosystem Services provided by plantation forestry are invisible to the public. (avoided risk of erosion)</a:t>
            </a:r>
          </a:p>
          <a:p>
            <a:endParaRPr lang="en-NZ" dirty="0"/>
          </a:p>
        </p:txBody>
      </p:sp>
      <p:sp>
        <p:nvSpPr>
          <p:cNvPr id="4" name="Slide Number Placeholder 3"/>
          <p:cNvSpPr>
            <a:spLocks noGrp="1"/>
          </p:cNvSpPr>
          <p:nvPr>
            <p:ph type="sldNum" sz="quarter" idx="5"/>
          </p:nvPr>
        </p:nvSpPr>
        <p:spPr/>
        <p:txBody>
          <a:bodyPr/>
          <a:lstStyle/>
          <a:p>
            <a:fld id="{9D82B5FE-2A1C-46AE-8A44-8290C1A27C94}" type="slidenum">
              <a:rPr lang="en-NZ" smtClean="0"/>
              <a:t>4</a:t>
            </a:fld>
            <a:endParaRPr lang="en-NZ"/>
          </a:p>
        </p:txBody>
      </p:sp>
    </p:spTree>
    <p:extLst>
      <p:ext uri="{BB962C8B-B14F-4D97-AF65-F5344CB8AC3E}">
        <p14:creationId xmlns:p14="http://schemas.microsoft.com/office/powerpoint/2010/main" val="1937320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WH.R20 clearly is obscure, and does clearly not reflect what should be happening.</a:t>
            </a:r>
          </a:p>
          <a:p>
            <a:endParaRPr lang="en-NZ" dirty="0"/>
          </a:p>
        </p:txBody>
      </p:sp>
      <p:sp>
        <p:nvSpPr>
          <p:cNvPr id="4" name="Slide Number Placeholder 3"/>
          <p:cNvSpPr>
            <a:spLocks noGrp="1"/>
          </p:cNvSpPr>
          <p:nvPr>
            <p:ph type="sldNum" sz="quarter" idx="5"/>
          </p:nvPr>
        </p:nvSpPr>
        <p:spPr/>
        <p:txBody>
          <a:bodyPr/>
          <a:lstStyle/>
          <a:p>
            <a:fld id="{9D82B5FE-2A1C-46AE-8A44-8290C1A27C94}" type="slidenum">
              <a:rPr lang="en-NZ" smtClean="0"/>
              <a:t>5</a:t>
            </a:fld>
            <a:endParaRPr lang="en-NZ"/>
          </a:p>
        </p:txBody>
      </p:sp>
    </p:spTree>
    <p:extLst>
      <p:ext uri="{BB962C8B-B14F-4D97-AF65-F5344CB8AC3E}">
        <p14:creationId xmlns:p14="http://schemas.microsoft.com/office/powerpoint/2010/main" val="1213552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requirement for restricted conditional consent for low risk forests is unreasonable. It also  disproportionally penalises smaller forests</a:t>
            </a:r>
          </a:p>
        </p:txBody>
      </p:sp>
      <p:sp>
        <p:nvSpPr>
          <p:cNvPr id="4" name="Slide Number Placeholder 3"/>
          <p:cNvSpPr>
            <a:spLocks noGrp="1"/>
          </p:cNvSpPr>
          <p:nvPr>
            <p:ph type="sldNum" sz="quarter" idx="5"/>
          </p:nvPr>
        </p:nvSpPr>
        <p:spPr/>
        <p:txBody>
          <a:bodyPr/>
          <a:lstStyle/>
          <a:p>
            <a:fld id="{9D82B5FE-2A1C-46AE-8A44-8290C1A27C94}" type="slidenum">
              <a:rPr lang="en-NZ" smtClean="0"/>
              <a:t>6</a:t>
            </a:fld>
            <a:endParaRPr lang="en-NZ"/>
          </a:p>
        </p:txBody>
      </p:sp>
    </p:spTree>
    <p:extLst>
      <p:ext uri="{BB962C8B-B14F-4D97-AF65-F5344CB8AC3E}">
        <p14:creationId xmlns:p14="http://schemas.microsoft.com/office/powerpoint/2010/main" val="3699337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SFS classes quoted in the NPSFM (2020)  link back to 1950-1980 temperature data</a:t>
            </a:r>
          </a:p>
          <a:p>
            <a:endParaRPr lang="en-NZ" dirty="0"/>
          </a:p>
          <a:p>
            <a:r>
              <a:rPr lang="en-NZ" dirty="0"/>
              <a:t>This really needs updated data e.g. from NIWA, but it costs………</a:t>
            </a:r>
          </a:p>
          <a:p>
            <a:r>
              <a:rPr lang="en-NZ" dirty="0"/>
              <a:t>The projected global temperature increases date from 15 years ago, and could now be forecasted as worse than shown</a:t>
            </a:r>
          </a:p>
          <a:p>
            <a:endParaRPr lang="en-NZ" dirty="0"/>
          </a:p>
          <a:p>
            <a:r>
              <a:rPr lang="en-NZ" dirty="0"/>
              <a:t>I have estimated average temperature changes from the charts available from NIWA, copied here.</a:t>
            </a:r>
          </a:p>
          <a:p>
            <a:r>
              <a:rPr lang="en-NZ" dirty="0"/>
              <a:t>Our main submission goes into this in more detail, but we think the  SFS classes used in the NPSFM were from the old 1951-1980 data set, and since then there has been about a 1 degree increase in average temperature (Globally)</a:t>
            </a:r>
          </a:p>
          <a:p>
            <a:endParaRPr lang="en-NZ" dirty="0"/>
          </a:p>
          <a:p>
            <a:r>
              <a:rPr lang="en-NZ" dirty="0"/>
              <a:t>It is highly probable that several key rivers in the </a:t>
            </a:r>
            <a:r>
              <a:rPr lang="en-NZ" dirty="0" err="1"/>
              <a:t>TaOP</a:t>
            </a:r>
            <a:r>
              <a:rPr lang="en-NZ" dirty="0"/>
              <a:t> and </a:t>
            </a:r>
            <a:r>
              <a:rPr lang="en-NZ" dirty="0" err="1"/>
              <a:t>TWaT</a:t>
            </a:r>
            <a:r>
              <a:rPr lang="en-NZ" dirty="0"/>
              <a:t> </a:t>
            </a:r>
            <a:r>
              <a:rPr lang="en-NZ" dirty="0" err="1"/>
              <a:t>whaitua</a:t>
            </a:r>
            <a:r>
              <a:rPr lang="en-NZ" dirty="0"/>
              <a:t> would change their SFS status  if reclassified on current temperature data.</a:t>
            </a:r>
          </a:p>
          <a:p>
            <a:r>
              <a:rPr lang="en-NZ" dirty="0"/>
              <a:t>Some of them (</a:t>
            </a:r>
            <a:r>
              <a:rPr lang="en-NZ" dirty="0" err="1"/>
              <a:t>Waiwhetu</a:t>
            </a:r>
            <a:r>
              <a:rPr lang="en-NZ" dirty="0"/>
              <a:t>, Hulls creek at </a:t>
            </a:r>
            <a:r>
              <a:rPr lang="en-NZ" dirty="0" err="1"/>
              <a:t>Pinehaven</a:t>
            </a:r>
            <a:r>
              <a:rPr lang="en-NZ" dirty="0"/>
              <a:t>, Upper Hutt, Porirua and Taupo Stream were already designated at SFS class 2, so have much lower TASVC than SFS Class 3 rivers.</a:t>
            </a:r>
          </a:p>
          <a:p>
            <a:endParaRPr lang="en-NZ" dirty="0"/>
          </a:p>
          <a:p>
            <a:r>
              <a:rPr lang="en-NZ" dirty="0"/>
              <a:t>It is predicted that average temperature will be significantly higher before 2040, which is the target date for several TASVC to be achieved</a:t>
            </a:r>
          </a:p>
          <a:p>
            <a:endParaRPr lang="en-NZ" dirty="0"/>
          </a:p>
        </p:txBody>
      </p:sp>
      <p:sp>
        <p:nvSpPr>
          <p:cNvPr id="4" name="Slide Number Placeholder 3"/>
          <p:cNvSpPr>
            <a:spLocks noGrp="1"/>
          </p:cNvSpPr>
          <p:nvPr>
            <p:ph type="sldNum" sz="quarter" idx="5"/>
          </p:nvPr>
        </p:nvSpPr>
        <p:spPr/>
        <p:txBody>
          <a:bodyPr/>
          <a:lstStyle/>
          <a:p>
            <a:fld id="{9D82B5FE-2A1C-46AE-8A44-8290C1A27C94}" type="slidenum">
              <a:rPr lang="en-NZ" smtClean="0"/>
              <a:t>7</a:t>
            </a:fld>
            <a:endParaRPr lang="en-NZ"/>
          </a:p>
        </p:txBody>
      </p:sp>
    </p:spTree>
    <p:extLst>
      <p:ext uri="{BB962C8B-B14F-4D97-AF65-F5344CB8AC3E}">
        <p14:creationId xmlns:p14="http://schemas.microsoft.com/office/powerpoint/2010/main" val="2658097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Reminding you, that the SFS class  (and therefore NBL for clarity) is not dependent on position in the catchment, or vegetation cover, or nature of topsoil, but all these do affect VC.</a:t>
            </a:r>
          </a:p>
          <a:p>
            <a:r>
              <a:rPr lang="en-NZ" dirty="0"/>
              <a:t>So VC is never going be as good as the forested tributaries</a:t>
            </a:r>
          </a:p>
          <a:p>
            <a:endParaRPr lang="en-NZ" dirty="0"/>
          </a:p>
          <a:p>
            <a:r>
              <a:rPr lang="en-NZ" dirty="0"/>
              <a:t>Higher  and more frequent flood flows, whilst possibly not affecting the median flow very much, still bring in more sediment that can slowly leak under low flow conditions. That is in part, entirely NATURAL</a:t>
            </a:r>
          </a:p>
          <a:p>
            <a:endParaRPr lang="en-NZ" dirty="0"/>
          </a:p>
          <a:p>
            <a:r>
              <a:rPr lang="en-NZ" dirty="0"/>
              <a:t>Higher flow rates low in a catchment, by definition, have more ability to disturb accumulated sediment.</a:t>
            </a:r>
          </a:p>
          <a:p>
            <a:endParaRPr lang="en-NZ" dirty="0"/>
          </a:p>
          <a:p>
            <a:r>
              <a:rPr lang="en-NZ" dirty="0"/>
              <a:t>The slide here is looking upstream from Kennedy Good Bridge, near the </a:t>
            </a:r>
            <a:r>
              <a:rPr lang="en-NZ" dirty="0" err="1"/>
              <a:t>Boulcott</a:t>
            </a:r>
            <a:r>
              <a:rPr lang="en-NZ" dirty="0"/>
              <a:t> sampling site. The river is in moderate flood. (approx. 74 m</a:t>
            </a:r>
            <a:r>
              <a:rPr lang="en-NZ" baseline="30000" dirty="0"/>
              <a:t>3</a:t>
            </a:r>
            <a:r>
              <a:rPr lang="en-NZ" dirty="0"/>
              <a:t>/s)</a:t>
            </a:r>
          </a:p>
        </p:txBody>
      </p:sp>
      <p:sp>
        <p:nvSpPr>
          <p:cNvPr id="4" name="Slide Number Placeholder 3"/>
          <p:cNvSpPr>
            <a:spLocks noGrp="1"/>
          </p:cNvSpPr>
          <p:nvPr>
            <p:ph type="sldNum" sz="quarter" idx="5"/>
          </p:nvPr>
        </p:nvSpPr>
        <p:spPr/>
        <p:txBody>
          <a:bodyPr/>
          <a:lstStyle/>
          <a:p>
            <a:fld id="{9D82B5FE-2A1C-46AE-8A44-8290C1A27C94}" type="slidenum">
              <a:rPr lang="en-NZ" smtClean="0"/>
              <a:t>8</a:t>
            </a:fld>
            <a:endParaRPr lang="en-NZ"/>
          </a:p>
        </p:txBody>
      </p:sp>
    </p:spTree>
    <p:extLst>
      <p:ext uri="{BB962C8B-B14F-4D97-AF65-F5344CB8AC3E}">
        <p14:creationId xmlns:p14="http://schemas.microsoft.com/office/powerpoint/2010/main" val="2394162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Cost burden is costs of either consent or restricted conditional consents, especially for small blocks. It is not clear whether separate consents are required for replanting  or afforestation, or how many activities can be rolled into one consent.</a:t>
            </a:r>
          </a:p>
          <a:p>
            <a:endParaRPr lang="en-NZ" dirty="0"/>
          </a:p>
          <a:p>
            <a:r>
              <a:rPr lang="en-NZ" dirty="0"/>
              <a:t>If whole cycle forestry consent is sought at planting time, the costs must be  amortised until harvest, and  it is quite likely that harvesting technology, markets and political climate will have changed over the intervening 30 years.</a:t>
            </a:r>
          </a:p>
        </p:txBody>
      </p:sp>
      <p:sp>
        <p:nvSpPr>
          <p:cNvPr id="4" name="Slide Number Placeholder 3"/>
          <p:cNvSpPr>
            <a:spLocks noGrp="1"/>
          </p:cNvSpPr>
          <p:nvPr>
            <p:ph type="sldNum" sz="quarter" idx="5"/>
          </p:nvPr>
        </p:nvSpPr>
        <p:spPr/>
        <p:txBody>
          <a:bodyPr/>
          <a:lstStyle/>
          <a:p>
            <a:fld id="{9D82B5FE-2A1C-46AE-8A44-8290C1A27C94}" type="slidenum">
              <a:rPr lang="en-NZ" smtClean="0"/>
              <a:t>9</a:t>
            </a:fld>
            <a:endParaRPr lang="en-NZ"/>
          </a:p>
        </p:txBody>
      </p:sp>
    </p:spTree>
    <p:extLst>
      <p:ext uri="{BB962C8B-B14F-4D97-AF65-F5344CB8AC3E}">
        <p14:creationId xmlns:p14="http://schemas.microsoft.com/office/powerpoint/2010/main" val="2372220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42612-BF20-5CDE-2198-59706BA6FC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4E5EA50F-1A46-6837-44E7-F01C9D31C3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45991EF5-204A-2D6E-5F52-9B3E12E96F7D}"/>
              </a:ext>
            </a:extLst>
          </p:cNvPr>
          <p:cNvSpPr>
            <a:spLocks noGrp="1"/>
          </p:cNvSpPr>
          <p:nvPr>
            <p:ph type="dt" sz="half" idx="10"/>
          </p:nvPr>
        </p:nvSpPr>
        <p:spPr/>
        <p:txBody>
          <a:bodyPr/>
          <a:lstStyle/>
          <a:p>
            <a:fld id="{BFFBBE70-2D3F-49CF-892A-37BA39C6EE1C}" type="datetimeFigureOut">
              <a:rPr lang="en-NZ" smtClean="0"/>
              <a:t>2/05/2025</a:t>
            </a:fld>
            <a:endParaRPr lang="en-NZ"/>
          </a:p>
        </p:txBody>
      </p:sp>
      <p:sp>
        <p:nvSpPr>
          <p:cNvPr id="5" name="Footer Placeholder 4">
            <a:extLst>
              <a:ext uri="{FF2B5EF4-FFF2-40B4-BE49-F238E27FC236}">
                <a16:creationId xmlns:a16="http://schemas.microsoft.com/office/drawing/2014/main" id="{05AA91D2-D895-E19A-0DAA-DB823A83FC4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D61558D-54F2-F26C-C19A-48EC68B290D3}"/>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3395925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0317F-3C07-F801-EA35-20C875DC0471}"/>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1E95027-E90F-B8DD-F6A5-D3A2C5F286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5D135E7-013F-05A0-7E18-BD21EFE3E85F}"/>
              </a:ext>
            </a:extLst>
          </p:cNvPr>
          <p:cNvSpPr>
            <a:spLocks noGrp="1"/>
          </p:cNvSpPr>
          <p:nvPr>
            <p:ph type="dt" sz="half" idx="10"/>
          </p:nvPr>
        </p:nvSpPr>
        <p:spPr/>
        <p:txBody>
          <a:bodyPr/>
          <a:lstStyle/>
          <a:p>
            <a:fld id="{BFFBBE70-2D3F-49CF-892A-37BA39C6EE1C}" type="datetimeFigureOut">
              <a:rPr lang="en-NZ" smtClean="0"/>
              <a:t>2/05/2025</a:t>
            </a:fld>
            <a:endParaRPr lang="en-NZ"/>
          </a:p>
        </p:txBody>
      </p:sp>
      <p:sp>
        <p:nvSpPr>
          <p:cNvPr id="5" name="Footer Placeholder 4">
            <a:extLst>
              <a:ext uri="{FF2B5EF4-FFF2-40B4-BE49-F238E27FC236}">
                <a16:creationId xmlns:a16="http://schemas.microsoft.com/office/drawing/2014/main" id="{6E87CFF4-EF38-668C-E89C-5939A33A3B6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BABCFDF-C840-6789-9FCD-75AE824C4AE6}"/>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1621295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0015B4-A34A-CB41-D712-22E22780F8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549E08E0-5E0C-511D-A611-1500080FC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AB17DDF-5959-47E9-079F-A6AA027A18B0}"/>
              </a:ext>
            </a:extLst>
          </p:cNvPr>
          <p:cNvSpPr>
            <a:spLocks noGrp="1"/>
          </p:cNvSpPr>
          <p:nvPr>
            <p:ph type="dt" sz="half" idx="10"/>
          </p:nvPr>
        </p:nvSpPr>
        <p:spPr/>
        <p:txBody>
          <a:bodyPr/>
          <a:lstStyle/>
          <a:p>
            <a:fld id="{BFFBBE70-2D3F-49CF-892A-37BA39C6EE1C}" type="datetimeFigureOut">
              <a:rPr lang="en-NZ" smtClean="0"/>
              <a:t>2/05/2025</a:t>
            </a:fld>
            <a:endParaRPr lang="en-NZ"/>
          </a:p>
        </p:txBody>
      </p:sp>
      <p:sp>
        <p:nvSpPr>
          <p:cNvPr id="5" name="Footer Placeholder 4">
            <a:extLst>
              <a:ext uri="{FF2B5EF4-FFF2-40B4-BE49-F238E27FC236}">
                <a16:creationId xmlns:a16="http://schemas.microsoft.com/office/drawing/2014/main" id="{4503255C-DA4B-0207-C055-42BB6004687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3206FB4-F989-8FC7-26B6-9152EB333AE4}"/>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500443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9AFA0-497C-5464-6FEB-7D4B30E86574}"/>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4E81867-FC0C-C211-C176-55B3237CA4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30A6B24-2DF5-94F9-6A86-0C725314170C}"/>
              </a:ext>
            </a:extLst>
          </p:cNvPr>
          <p:cNvSpPr>
            <a:spLocks noGrp="1"/>
          </p:cNvSpPr>
          <p:nvPr>
            <p:ph type="dt" sz="half" idx="10"/>
          </p:nvPr>
        </p:nvSpPr>
        <p:spPr/>
        <p:txBody>
          <a:bodyPr/>
          <a:lstStyle/>
          <a:p>
            <a:fld id="{BFFBBE70-2D3F-49CF-892A-37BA39C6EE1C}" type="datetimeFigureOut">
              <a:rPr lang="en-NZ" smtClean="0"/>
              <a:t>2/05/2025</a:t>
            </a:fld>
            <a:endParaRPr lang="en-NZ"/>
          </a:p>
        </p:txBody>
      </p:sp>
      <p:sp>
        <p:nvSpPr>
          <p:cNvPr id="5" name="Footer Placeholder 4">
            <a:extLst>
              <a:ext uri="{FF2B5EF4-FFF2-40B4-BE49-F238E27FC236}">
                <a16:creationId xmlns:a16="http://schemas.microsoft.com/office/drawing/2014/main" id="{D864090E-2C01-2AF1-6F0C-81394D27E33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55818AD-DFCA-781B-D162-FE75695B46B4}"/>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1047152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2F8D8-85E5-4ECE-2887-FCA073B743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6F628E32-F55E-B301-7157-A33743B135A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AFCFB8-4491-99D7-A099-35D166DEC467}"/>
              </a:ext>
            </a:extLst>
          </p:cNvPr>
          <p:cNvSpPr>
            <a:spLocks noGrp="1"/>
          </p:cNvSpPr>
          <p:nvPr>
            <p:ph type="dt" sz="half" idx="10"/>
          </p:nvPr>
        </p:nvSpPr>
        <p:spPr/>
        <p:txBody>
          <a:bodyPr/>
          <a:lstStyle/>
          <a:p>
            <a:fld id="{BFFBBE70-2D3F-49CF-892A-37BA39C6EE1C}" type="datetimeFigureOut">
              <a:rPr lang="en-NZ" smtClean="0"/>
              <a:t>2/05/2025</a:t>
            </a:fld>
            <a:endParaRPr lang="en-NZ"/>
          </a:p>
        </p:txBody>
      </p:sp>
      <p:sp>
        <p:nvSpPr>
          <p:cNvPr id="5" name="Footer Placeholder 4">
            <a:extLst>
              <a:ext uri="{FF2B5EF4-FFF2-40B4-BE49-F238E27FC236}">
                <a16:creationId xmlns:a16="http://schemas.microsoft.com/office/drawing/2014/main" id="{A7CEE105-70EE-4605-D2C6-1CC1D973968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BF2A42A-06C3-71D2-7563-1C4CE2B84C47}"/>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414539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861E6-8846-73DC-27FB-9333B9B75C42}"/>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2FC15A4-71AE-1577-2E83-876E857A7A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2387D678-3528-75DF-61DF-735DBD0681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CECFB2D3-8877-AC41-556E-2215B0830B2D}"/>
              </a:ext>
            </a:extLst>
          </p:cNvPr>
          <p:cNvSpPr>
            <a:spLocks noGrp="1"/>
          </p:cNvSpPr>
          <p:nvPr>
            <p:ph type="dt" sz="half" idx="10"/>
          </p:nvPr>
        </p:nvSpPr>
        <p:spPr/>
        <p:txBody>
          <a:bodyPr/>
          <a:lstStyle/>
          <a:p>
            <a:fld id="{BFFBBE70-2D3F-49CF-892A-37BA39C6EE1C}" type="datetimeFigureOut">
              <a:rPr lang="en-NZ" smtClean="0"/>
              <a:t>2/05/2025</a:t>
            </a:fld>
            <a:endParaRPr lang="en-NZ"/>
          </a:p>
        </p:txBody>
      </p:sp>
      <p:sp>
        <p:nvSpPr>
          <p:cNvPr id="6" name="Footer Placeholder 5">
            <a:extLst>
              <a:ext uri="{FF2B5EF4-FFF2-40B4-BE49-F238E27FC236}">
                <a16:creationId xmlns:a16="http://schemas.microsoft.com/office/drawing/2014/main" id="{278773A2-2189-0657-9E89-2D4CB56F7A0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1FD4235A-FD20-B07B-F56B-014998CB2DEF}"/>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3968225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1BC4-94BF-F5F5-7CA2-2C1A75543295}"/>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02450BF8-B4A7-FC99-0B06-6EE10711F7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A2FB8B-CF33-4835-2B55-AD89F9627C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1F138679-9040-07C1-9EA1-443613004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7EE4C9-78D2-F5AB-6E0F-5E271D0932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FA72D48B-03ED-9717-4649-77908E08CB42}"/>
              </a:ext>
            </a:extLst>
          </p:cNvPr>
          <p:cNvSpPr>
            <a:spLocks noGrp="1"/>
          </p:cNvSpPr>
          <p:nvPr>
            <p:ph type="dt" sz="half" idx="10"/>
          </p:nvPr>
        </p:nvSpPr>
        <p:spPr/>
        <p:txBody>
          <a:bodyPr/>
          <a:lstStyle/>
          <a:p>
            <a:fld id="{BFFBBE70-2D3F-49CF-892A-37BA39C6EE1C}" type="datetimeFigureOut">
              <a:rPr lang="en-NZ" smtClean="0"/>
              <a:t>2/05/2025</a:t>
            </a:fld>
            <a:endParaRPr lang="en-NZ"/>
          </a:p>
        </p:txBody>
      </p:sp>
      <p:sp>
        <p:nvSpPr>
          <p:cNvPr id="8" name="Footer Placeholder 7">
            <a:extLst>
              <a:ext uri="{FF2B5EF4-FFF2-40B4-BE49-F238E27FC236}">
                <a16:creationId xmlns:a16="http://schemas.microsoft.com/office/drawing/2014/main" id="{6C08D19C-A387-485D-AC29-46611819402A}"/>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F4004A7A-0F8C-D5D2-B74A-F43BF3224726}"/>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3520133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ED83B-1E8E-0330-CF81-06EDE588858A}"/>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BF68FC2A-C0A1-A401-D7AB-D64ED5FF7BF8}"/>
              </a:ext>
            </a:extLst>
          </p:cNvPr>
          <p:cNvSpPr>
            <a:spLocks noGrp="1"/>
          </p:cNvSpPr>
          <p:nvPr>
            <p:ph type="dt" sz="half" idx="10"/>
          </p:nvPr>
        </p:nvSpPr>
        <p:spPr/>
        <p:txBody>
          <a:bodyPr/>
          <a:lstStyle/>
          <a:p>
            <a:fld id="{BFFBBE70-2D3F-49CF-892A-37BA39C6EE1C}" type="datetimeFigureOut">
              <a:rPr lang="en-NZ" smtClean="0"/>
              <a:t>2/05/2025</a:t>
            </a:fld>
            <a:endParaRPr lang="en-NZ"/>
          </a:p>
        </p:txBody>
      </p:sp>
      <p:sp>
        <p:nvSpPr>
          <p:cNvPr id="4" name="Footer Placeholder 3">
            <a:extLst>
              <a:ext uri="{FF2B5EF4-FFF2-40B4-BE49-F238E27FC236}">
                <a16:creationId xmlns:a16="http://schemas.microsoft.com/office/drawing/2014/main" id="{2B6BC103-0438-4BB9-B9E8-B72546457DA8}"/>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D260F560-1E3D-97DC-255E-44565B3C43C8}"/>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3863574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7975A-301D-F1D4-66F8-B869C98B0DFE}"/>
              </a:ext>
            </a:extLst>
          </p:cNvPr>
          <p:cNvSpPr>
            <a:spLocks noGrp="1"/>
          </p:cNvSpPr>
          <p:nvPr>
            <p:ph type="dt" sz="half" idx="10"/>
          </p:nvPr>
        </p:nvSpPr>
        <p:spPr/>
        <p:txBody>
          <a:bodyPr/>
          <a:lstStyle/>
          <a:p>
            <a:fld id="{BFFBBE70-2D3F-49CF-892A-37BA39C6EE1C}" type="datetimeFigureOut">
              <a:rPr lang="en-NZ" smtClean="0"/>
              <a:t>2/05/2025</a:t>
            </a:fld>
            <a:endParaRPr lang="en-NZ"/>
          </a:p>
        </p:txBody>
      </p:sp>
      <p:sp>
        <p:nvSpPr>
          <p:cNvPr id="3" name="Footer Placeholder 2">
            <a:extLst>
              <a:ext uri="{FF2B5EF4-FFF2-40B4-BE49-F238E27FC236}">
                <a16:creationId xmlns:a16="http://schemas.microsoft.com/office/drawing/2014/main" id="{A5B23D9C-786D-60B6-A21D-56D3B01F2AD7}"/>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67F437A8-7E27-45FD-9822-791D812C7182}"/>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551927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E2725-443D-067A-0FA1-3BE1B2F56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6C6CC02C-8007-519F-47AA-0B0F3D3BAA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925430E0-8C7C-925C-2525-08A63A7972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5807FD-2897-DC67-36A9-44D293F84189}"/>
              </a:ext>
            </a:extLst>
          </p:cNvPr>
          <p:cNvSpPr>
            <a:spLocks noGrp="1"/>
          </p:cNvSpPr>
          <p:nvPr>
            <p:ph type="dt" sz="half" idx="10"/>
          </p:nvPr>
        </p:nvSpPr>
        <p:spPr/>
        <p:txBody>
          <a:bodyPr/>
          <a:lstStyle/>
          <a:p>
            <a:fld id="{BFFBBE70-2D3F-49CF-892A-37BA39C6EE1C}" type="datetimeFigureOut">
              <a:rPr lang="en-NZ" smtClean="0"/>
              <a:t>2/05/2025</a:t>
            </a:fld>
            <a:endParaRPr lang="en-NZ"/>
          </a:p>
        </p:txBody>
      </p:sp>
      <p:sp>
        <p:nvSpPr>
          <p:cNvPr id="6" name="Footer Placeholder 5">
            <a:extLst>
              <a:ext uri="{FF2B5EF4-FFF2-40B4-BE49-F238E27FC236}">
                <a16:creationId xmlns:a16="http://schemas.microsoft.com/office/drawing/2014/main" id="{A64252C8-2581-5141-0908-59D1AD7792C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B85D550-E65D-BAF3-08A6-28C1DCDB8A5A}"/>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4007118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494C1-05A1-60BD-F746-539B695DE0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EB95BB1C-3B9B-5D0C-FEDF-912C2E48C1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F831F1BD-161B-B3E5-2639-7E2AFFB5CE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568777-39E2-39CE-56AA-C5C8AD8C02AE}"/>
              </a:ext>
            </a:extLst>
          </p:cNvPr>
          <p:cNvSpPr>
            <a:spLocks noGrp="1"/>
          </p:cNvSpPr>
          <p:nvPr>
            <p:ph type="dt" sz="half" idx="10"/>
          </p:nvPr>
        </p:nvSpPr>
        <p:spPr/>
        <p:txBody>
          <a:bodyPr/>
          <a:lstStyle/>
          <a:p>
            <a:fld id="{BFFBBE70-2D3F-49CF-892A-37BA39C6EE1C}" type="datetimeFigureOut">
              <a:rPr lang="en-NZ" smtClean="0"/>
              <a:t>2/05/2025</a:t>
            </a:fld>
            <a:endParaRPr lang="en-NZ"/>
          </a:p>
        </p:txBody>
      </p:sp>
      <p:sp>
        <p:nvSpPr>
          <p:cNvPr id="6" name="Footer Placeholder 5">
            <a:extLst>
              <a:ext uri="{FF2B5EF4-FFF2-40B4-BE49-F238E27FC236}">
                <a16:creationId xmlns:a16="http://schemas.microsoft.com/office/drawing/2014/main" id="{06DCDCB2-A061-1693-C235-7F614A6F8A91}"/>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0877A28-0D43-69BC-3BBA-7387F8EA0BAA}"/>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3101725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4B75AA-6046-E8D1-168F-6308BBA5B9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77F9F29E-A364-317A-25CB-16CEF1FE1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ABE29F3-0233-905C-51DD-0B1B216DF4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FFBBE70-2D3F-49CF-892A-37BA39C6EE1C}" type="datetimeFigureOut">
              <a:rPr lang="en-NZ" smtClean="0"/>
              <a:t>2/05/2025</a:t>
            </a:fld>
            <a:endParaRPr lang="en-NZ"/>
          </a:p>
        </p:txBody>
      </p:sp>
      <p:sp>
        <p:nvSpPr>
          <p:cNvPr id="5" name="Footer Placeholder 4">
            <a:extLst>
              <a:ext uri="{FF2B5EF4-FFF2-40B4-BE49-F238E27FC236}">
                <a16:creationId xmlns:a16="http://schemas.microsoft.com/office/drawing/2014/main" id="{E1B7274F-772B-ADFA-E2FB-1C6C5532E6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E22FBB59-E9AE-E496-6C3B-DBC5B42E00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953139-CF09-4D22-A052-C9AE4D6C6F27}" type="slidenum">
              <a:rPr lang="en-NZ" smtClean="0"/>
              <a:t>‹#›</a:t>
            </a:fld>
            <a:endParaRPr lang="en-NZ"/>
          </a:p>
        </p:txBody>
      </p:sp>
    </p:spTree>
    <p:extLst>
      <p:ext uri="{BB962C8B-B14F-4D97-AF65-F5344CB8AC3E}">
        <p14:creationId xmlns:p14="http://schemas.microsoft.com/office/powerpoint/2010/main" val="3754997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069593D-3229-3EB2-24BB-3F0BC7DD489D}"/>
              </a:ext>
            </a:extLst>
          </p:cNvPr>
          <p:cNvSpPr>
            <a:spLocks noGrp="1"/>
          </p:cNvSpPr>
          <p:nvPr>
            <p:ph type="title"/>
          </p:nvPr>
        </p:nvSpPr>
        <p:spPr>
          <a:xfrm>
            <a:off x="773408" y="992093"/>
            <a:ext cx="2933619" cy="3129159"/>
          </a:xfrm>
        </p:spPr>
        <p:txBody>
          <a:bodyPr vert="horz" lIns="91440" tIns="45720" rIns="91440" bIns="45720" rtlCol="0" anchor="b">
            <a:normAutofit fontScale="90000"/>
          </a:bodyPr>
          <a:lstStyle/>
          <a:p>
            <a:pPr algn="ctr"/>
            <a:r>
              <a:rPr lang="en-US" sz="4100" kern="1200" dirty="0">
                <a:solidFill>
                  <a:schemeClr val="tx1"/>
                </a:solidFill>
                <a:latin typeface="+mj-lt"/>
                <a:ea typeface="+mj-ea"/>
                <a:cs typeface="+mj-cs"/>
              </a:rPr>
              <a:t>Wellington Farm Forestry PC1, Stream 3  Submission</a:t>
            </a:r>
          </a:p>
        </p:txBody>
      </p:sp>
      <p:sp>
        <p:nvSpPr>
          <p:cNvPr id="3" name="Subtitle 2">
            <a:extLst>
              <a:ext uri="{FF2B5EF4-FFF2-40B4-BE49-F238E27FC236}">
                <a16:creationId xmlns:a16="http://schemas.microsoft.com/office/drawing/2014/main" id="{374ACCD3-1006-9002-DC06-24D0F436A7F3}"/>
              </a:ext>
            </a:extLst>
          </p:cNvPr>
          <p:cNvSpPr>
            <a:spLocks noGrp="1"/>
          </p:cNvSpPr>
          <p:nvPr>
            <p:ph idx="1"/>
          </p:nvPr>
        </p:nvSpPr>
        <p:spPr>
          <a:xfrm>
            <a:off x="773408" y="4921204"/>
            <a:ext cx="3125337" cy="1136843"/>
          </a:xfrm>
        </p:spPr>
        <p:txBody>
          <a:bodyPr vert="horz" lIns="91440" tIns="45720" rIns="91440" bIns="45720" rtlCol="0">
            <a:normAutofit/>
          </a:bodyPr>
          <a:lstStyle/>
          <a:p>
            <a:pPr marL="0" indent="0" algn="ctr">
              <a:buNone/>
            </a:pPr>
            <a:r>
              <a:rPr lang="en-US" sz="1800" kern="1200" dirty="0">
                <a:solidFill>
                  <a:schemeClr val="tx1"/>
                </a:solidFill>
                <a:latin typeface="+mn-lt"/>
                <a:ea typeface="+mn-ea"/>
                <a:cs typeface="+mn-cs"/>
              </a:rPr>
              <a:t>Presented by Eric Cairns, Secretary </a:t>
            </a:r>
            <a:r>
              <a:rPr lang="en-US" sz="1800" kern="1200" dirty="0" err="1">
                <a:solidFill>
                  <a:schemeClr val="tx1"/>
                </a:solidFill>
                <a:latin typeface="+mn-lt"/>
                <a:ea typeface="+mn-ea"/>
                <a:cs typeface="+mn-cs"/>
              </a:rPr>
              <a:t>Wgtn</a:t>
            </a:r>
            <a:r>
              <a:rPr lang="en-US" sz="1800" kern="1200" dirty="0">
                <a:solidFill>
                  <a:schemeClr val="tx1"/>
                </a:solidFill>
                <a:latin typeface="+mn-lt"/>
                <a:ea typeface="+mn-ea"/>
                <a:cs typeface="+mn-cs"/>
              </a:rPr>
              <a:t> FFA</a:t>
            </a:r>
          </a:p>
        </p:txBody>
      </p:sp>
      <p:pic>
        <p:nvPicPr>
          <p:cNvPr id="6" name="Picture 5">
            <a:extLst>
              <a:ext uri="{FF2B5EF4-FFF2-40B4-BE49-F238E27FC236}">
                <a16:creationId xmlns:a16="http://schemas.microsoft.com/office/drawing/2014/main" id="{64ACA8A7-19D5-5D08-18F0-6CDEDC1863EA}"/>
              </a:ext>
            </a:extLst>
          </p:cNvPr>
          <p:cNvPicPr>
            <a:picLocks noChangeAspect="1"/>
          </p:cNvPicPr>
          <p:nvPr/>
        </p:nvPicPr>
        <p:blipFill>
          <a:blip r:embed="rId3">
            <a:extLst>
              <a:ext uri="{28A0092B-C50C-407E-A947-70E740481C1C}">
                <a14:useLocalDpi xmlns:a14="http://schemas.microsoft.com/office/drawing/2010/main" val="0"/>
              </a:ext>
            </a:extLst>
          </a:blip>
          <a:srcRect l="26126" b="8172"/>
          <a:stretch/>
        </p:blipFill>
        <p:spPr>
          <a:xfrm rot="5400000">
            <a:off x="4769794" y="-717828"/>
            <a:ext cx="6858001" cy="8293659"/>
          </a:xfrm>
          <a:prstGeom prst="rect">
            <a:avLst/>
          </a:prstGeom>
        </p:spPr>
      </p:pic>
    </p:spTree>
    <p:extLst>
      <p:ext uri="{BB962C8B-B14F-4D97-AF65-F5344CB8AC3E}">
        <p14:creationId xmlns:p14="http://schemas.microsoft.com/office/powerpoint/2010/main" val="1340484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94D4A-0A07-0950-279E-BDFE4C805979}"/>
              </a:ext>
            </a:extLst>
          </p:cNvPr>
          <p:cNvSpPr>
            <a:spLocks noGrp="1"/>
          </p:cNvSpPr>
          <p:nvPr>
            <p:ph type="title"/>
          </p:nvPr>
        </p:nvSpPr>
        <p:spPr/>
        <p:txBody>
          <a:bodyPr/>
          <a:lstStyle/>
          <a:p>
            <a:r>
              <a:rPr lang="en-NZ" dirty="0"/>
              <a:t>Summary</a:t>
            </a:r>
          </a:p>
        </p:txBody>
      </p:sp>
      <p:sp>
        <p:nvSpPr>
          <p:cNvPr id="3" name="Content Placeholder 2">
            <a:extLst>
              <a:ext uri="{FF2B5EF4-FFF2-40B4-BE49-F238E27FC236}">
                <a16:creationId xmlns:a16="http://schemas.microsoft.com/office/drawing/2014/main" id="{329FF9BD-FCDA-B4BD-C9AE-1F62D738E094}"/>
              </a:ext>
            </a:extLst>
          </p:cNvPr>
          <p:cNvSpPr>
            <a:spLocks noGrp="1"/>
          </p:cNvSpPr>
          <p:nvPr>
            <p:ph idx="1"/>
          </p:nvPr>
        </p:nvSpPr>
        <p:spPr>
          <a:xfrm>
            <a:off x="838200" y="1483360"/>
            <a:ext cx="10515600" cy="4693603"/>
          </a:xfrm>
        </p:spPr>
        <p:txBody>
          <a:bodyPr>
            <a:normAutofit lnSpcReduction="10000"/>
          </a:bodyPr>
          <a:lstStyle/>
          <a:p>
            <a:r>
              <a:rPr lang="en-NZ" sz="3200" dirty="0"/>
              <a:t>First Preference: Insufficient stringency to override NESCF and therefore WH.R20 needs to be amended.</a:t>
            </a:r>
          </a:p>
          <a:p>
            <a:r>
              <a:rPr lang="en-NZ" sz="3200" dirty="0"/>
              <a:t>Second Preference: For GW to control forestry only on potentially high risk erosion land in the </a:t>
            </a:r>
            <a:r>
              <a:rPr lang="en-NZ" sz="3200" dirty="0" err="1"/>
              <a:t>pFMU</a:t>
            </a:r>
            <a:r>
              <a:rPr lang="en-NZ" sz="3200" dirty="0"/>
              <a:t> where TAS VC is not met</a:t>
            </a:r>
          </a:p>
          <a:p>
            <a:r>
              <a:rPr lang="en-NZ" sz="3200" dirty="0"/>
              <a:t>Third Preference: to support Restricted Discretionary Forestry Activity in </a:t>
            </a:r>
            <a:r>
              <a:rPr lang="en-NZ" sz="3200" dirty="0" err="1"/>
              <a:t>pFMU</a:t>
            </a:r>
            <a:r>
              <a:rPr lang="en-NZ" sz="3200" dirty="0"/>
              <a:t> where TAS VC is not met</a:t>
            </a:r>
          </a:p>
          <a:p>
            <a:r>
              <a:rPr lang="en-NZ" sz="3200" dirty="0"/>
              <a:t>In all scenarios, much improved enforcement of conditions is required, along with education and Water Plans to gather the facts and review TAS settings</a:t>
            </a:r>
          </a:p>
          <a:p>
            <a:pPr lvl="1"/>
            <a:endParaRPr lang="en-NZ" sz="2800" dirty="0"/>
          </a:p>
          <a:p>
            <a:endParaRPr lang="en-NZ" sz="3200" dirty="0"/>
          </a:p>
          <a:p>
            <a:endParaRPr lang="en-NZ" sz="3200" dirty="0"/>
          </a:p>
        </p:txBody>
      </p:sp>
    </p:spTree>
    <p:extLst>
      <p:ext uri="{BB962C8B-B14F-4D97-AF65-F5344CB8AC3E}">
        <p14:creationId xmlns:p14="http://schemas.microsoft.com/office/powerpoint/2010/main" val="375123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CC840-A3A2-87A9-BD6E-94E46033667E}"/>
              </a:ext>
            </a:extLst>
          </p:cNvPr>
          <p:cNvSpPr>
            <a:spLocks noGrp="1"/>
          </p:cNvSpPr>
          <p:nvPr>
            <p:ph type="title"/>
          </p:nvPr>
        </p:nvSpPr>
        <p:spPr/>
        <p:txBody>
          <a:bodyPr/>
          <a:lstStyle/>
          <a:p>
            <a:r>
              <a:rPr lang="en-NZ" dirty="0"/>
              <a:t>Summary, Continued</a:t>
            </a:r>
          </a:p>
        </p:txBody>
      </p:sp>
      <p:sp>
        <p:nvSpPr>
          <p:cNvPr id="3" name="Content Placeholder 2">
            <a:extLst>
              <a:ext uri="{FF2B5EF4-FFF2-40B4-BE49-F238E27FC236}">
                <a16:creationId xmlns:a16="http://schemas.microsoft.com/office/drawing/2014/main" id="{1C9852A4-836D-48FF-9F90-B20553A97FE1}"/>
              </a:ext>
            </a:extLst>
          </p:cNvPr>
          <p:cNvSpPr>
            <a:spLocks noGrp="1"/>
          </p:cNvSpPr>
          <p:nvPr>
            <p:ph idx="1"/>
          </p:nvPr>
        </p:nvSpPr>
        <p:spPr>
          <a:xfrm>
            <a:off x="838200" y="1565032"/>
            <a:ext cx="10515600" cy="4649156"/>
          </a:xfrm>
        </p:spPr>
        <p:txBody>
          <a:bodyPr>
            <a:normAutofit/>
          </a:bodyPr>
          <a:lstStyle/>
          <a:p>
            <a:r>
              <a:rPr lang="en-NZ" dirty="0"/>
              <a:t>WH.R20 needs clarification on use of latest data (should be median VC data from at least  5 years time period)</a:t>
            </a:r>
          </a:p>
          <a:p>
            <a:r>
              <a:rPr lang="en-NZ" dirty="0"/>
              <a:t>WH.R20 is inconsistent with Policy WH.P28 (and S42A forestry report) regarding receiving water bodies</a:t>
            </a:r>
          </a:p>
          <a:p>
            <a:r>
              <a:rPr lang="en-NZ" dirty="0"/>
              <a:t>Need to review TASVC for Hutt at </a:t>
            </a:r>
            <a:r>
              <a:rPr lang="en-NZ" dirty="0" err="1"/>
              <a:t>Boulcott</a:t>
            </a:r>
            <a:r>
              <a:rPr lang="en-NZ" dirty="0"/>
              <a:t>, please reduce TASVC  to baseline state</a:t>
            </a:r>
          </a:p>
          <a:p>
            <a:r>
              <a:rPr lang="en-NZ" dirty="0"/>
              <a:t>Consider, perhaps in water plans, the impact of rise in mean annual temperature on SFS class and subsequent effects on National Bottom Line VC levels (SFS Class 2).</a:t>
            </a:r>
          </a:p>
        </p:txBody>
      </p:sp>
    </p:spTree>
    <p:extLst>
      <p:ext uri="{BB962C8B-B14F-4D97-AF65-F5344CB8AC3E}">
        <p14:creationId xmlns:p14="http://schemas.microsoft.com/office/powerpoint/2010/main" val="3639003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7FF0A-846E-2205-7D4F-D0CF9BF4FBD1}"/>
              </a:ext>
            </a:extLst>
          </p:cNvPr>
          <p:cNvSpPr>
            <a:spLocks noGrp="1"/>
          </p:cNvSpPr>
          <p:nvPr>
            <p:ph type="title"/>
          </p:nvPr>
        </p:nvSpPr>
        <p:spPr/>
        <p:txBody>
          <a:bodyPr>
            <a:normAutofit fontScale="90000"/>
          </a:bodyPr>
          <a:lstStyle/>
          <a:p>
            <a:r>
              <a:rPr lang="en-NZ" sz="6000" dirty="0">
                <a:solidFill>
                  <a:schemeClr val="bg1"/>
                </a:solidFill>
              </a:rPr>
              <a:t>Presentation Ends</a:t>
            </a:r>
          </a:p>
        </p:txBody>
      </p:sp>
      <p:sp>
        <p:nvSpPr>
          <p:cNvPr id="7" name="Text Placeholder 6">
            <a:extLst>
              <a:ext uri="{FF2B5EF4-FFF2-40B4-BE49-F238E27FC236}">
                <a16:creationId xmlns:a16="http://schemas.microsoft.com/office/drawing/2014/main" id="{1554C33F-C16D-59D3-4DDE-F1C0C1AA6877}"/>
              </a:ext>
            </a:extLst>
          </p:cNvPr>
          <p:cNvSpPr>
            <a:spLocks noGrp="1"/>
          </p:cNvSpPr>
          <p:nvPr>
            <p:ph type="body" sz="half" idx="2"/>
          </p:nvPr>
        </p:nvSpPr>
        <p:spPr>
          <a:xfrm>
            <a:off x="839788" y="457200"/>
            <a:ext cx="4296384" cy="5411788"/>
          </a:xfrm>
        </p:spPr>
        <p:txBody>
          <a:bodyPr>
            <a:normAutofit/>
          </a:bodyPr>
          <a:lstStyle/>
          <a:p>
            <a:r>
              <a:rPr lang="en-NZ" sz="5400" dirty="0"/>
              <a:t>Presentation </a:t>
            </a:r>
          </a:p>
          <a:p>
            <a:r>
              <a:rPr lang="en-NZ" sz="5400" dirty="0"/>
              <a:t>Ends</a:t>
            </a:r>
          </a:p>
        </p:txBody>
      </p:sp>
      <p:pic>
        <p:nvPicPr>
          <p:cNvPr id="5" name="Picture 4">
            <a:extLst>
              <a:ext uri="{FF2B5EF4-FFF2-40B4-BE49-F238E27FC236}">
                <a16:creationId xmlns:a16="http://schemas.microsoft.com/office/drawing/2014/main" id="{F29BF40C-5039-3A9D-9BA5-73B246CE2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35086" y="-98914"/>
            <a:ext cx="6858000" cy="7055828"/>
          </a:xfrm>
          <a:prstGeom prst="rect">
            <a:avLst/>
          </a:prstGeom>
        </p:spPr>
      </p:pic>
    </p:spTree>
    <p:extLst>
      <p:ext uri="{BB962C8B-B14F-4D97-AF65-F5344CB8AC3E}">
        <p14:creationId xmlns:p14="http://schemas.microsoft.com/office/powerpoint/2010/main" val="2901081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13A09D-5E5D-34B3-C795-34034B1D0542}"/>
              </a:ext>
            </a:extLst>
          </p:cNvPr>
          <p:cNvSpPr>
            <a:spLocks noGrp="1"/>
          </p:cNvSpPr>
          <p:nvPr>
            <p:ph type="title"/>
          </p:nvPr>
        </p:nvSpPr>
        <p:spPr/>
        <p:txBody>
          <a:bodyPr/>
          <a:lstStyle/>
          <a:p>
            <a:r>
              <a:rPr lang="en-US" dirty="0"/>
              <a:t>Insufficient Stringency to override NESCF</a:t>
            </a:r>
            <a:endParaRPr lang="en-NZ" dirty="0"/>
          </a:p>
        </p:txBody>
      </p:sp>
      <p:sp>
        <p:nvSpPr>
          <p:cNvPr id="5" name="Content Placeholder 4">
            <a:extLst>
              <a:ext uri="{FF2B5EF4-FFF2-40B4-BE49-F238E27FC236}">
                <a16:creationId xmlns:a16="http://schemas.microsoft.com/office/drawing/2014/main" id="{ED2B343B-B190-B783-F521-BBC6CB14513D}"/>
              </a:ext>
            </a:extLst>
          </p:cNvPr>
          <p:cNvSpPr>
            <a:spLocks noGrp="1"/>
          </p:cNvSpPr>
          <p:nvPr>
            <p:ph sz="half" idx="1"/>
          </p:nvPr>
        </p:nvSpPr>
        <p:spPr/>
        <p:txBody>
          <a:bodyPr>
            <a:normAutofit fontScale="92500" lnSpcReduction="20000"/>
          </a:bodyPr>
          <a:lstStyle/>
          <a:p>
            <a:r>
              <a:rPr lang="en-US" dirty="0"/>
              <a:t>Whilst NESCF does allow for councils to override it in order achieve objectives of NPSFM, the case is weak.</a:t>
            </a:r>
          </a:p>
          <a:p>
            <a:r>
              <a:rPr lang="en-US" dirty="0"/>
              <a:t>Only a few smaller </a:t>
            </a:r>
            <a:r>
              <a:rPr lang="en-US" dirty="0" err="1"/>
              <a:t>pFMU</a:t>
            </a:r>
            <a:r>
              <a:rPr lang="en-US" dirty="0"/>
              <a:t> currently fail TASVC (except </a:t>
            </a:r>
            <a:r>
              <a:rPr lang="en-US" dirty="0" err="1"/>
              <a:t>Boulcott</a:t>
            </a:r>
            <a:r>
              <a:rPr lang="en-US" dirty="0"/>
              <a:t>, under challenge)</a:t>
            </a:r>
          </a:p>
          <a:p>
            <a:r>
              <a:rPr lang="en-US" dirty="0"/>
              <a:t>There is no acknowledgement that bedding in NESCF along with better enforcement and improved training could also contribute to achieving  VC objectives</a:t>
            </a:r>
            <a:endParaRPr lang="en-NZ" dirty="0"/>
          </a:p>
        </p:txBody>
      </p:sp>
      <p:sp>
        <p:nvSpPr>
          <p:cNvPr id="6" name="Content Placeholder 5">
            <a:extLst>
              <a:ext uri="{FF2B5EF4-FFF2-40B4-BE49-F238E27FC236}">
                <a16:creationId xmlns:a16="http://schemas.microsoft.com/office/drawing/2014/main" id="{2D8F7738-9721-BBDA-1523-0B8839C5CC62}"/>
              </a:ext>
            </a:extLst>
          </p:cNvPr>
          <p:cNvSpPr>
            <a:spLocks noGrp="1"/>
          </p:cNvSpPr>
          <p:nvPr>
            <p:ph sz="half" idx="2"/>
          </p:nvPr>
        </p:nvSpPr>
        <p:spPr/>
        <p:txBody>
          <a:bodyPr>
            <a:normAutofit fontScale="92500" lnSpcReduction="20000"/>
          </a:bodyPr>
          <a:lstStyle/>
          <a:p>
            <a:r>
              <a:rPr lang="en-US" dirty="0"/>
              <a:t>Note that several </a:t>
            </a:r>
            <a:r>
              <a:rPr lang="en-US" dirty="0" err="1"/>
              <a:t>pFMU</a:t>
            </a:r>
            <a:r>
              <a:rPr lang="en-US" dirty="0"/>
              <a:t> with significant levels of Plantation Forestry actually meet TASVC</a:t>
            </a:r>
          </a:p>
          <a:p>
            <a:r>
              <a:rPr lang="en-US" dirty="0"/>
              <a:t>There is no substantive evidence that forestry activities are causing failure of VC at Hutt </a:t>
            </a:r>
            <a:r>
              <a:rPr lang="en-US" dirty="0" err="1"/>
              <a:t>Boulcott</a:t>
            </a:r>
            <a:r>
              <a:rPr lang="en-US" dirty="0"/>
              <a:t> or Makara at Kennels</a:t>
            </a:r>
          </a:p>
          <a:p>
            <a:endParaRPr lang="en-NZ" dirty="0"/>
          </a:p>
        </p:txBody>
      </p:sp>
    </p:spTree>
    <p:extLst>
      <p:ext uri="{BB962C8B-B14F-4D97-AF65-F5344CB8AC3E}">
        <p14:creationId xmlns:p14="http://schemas.microsoft.com/office/powerpoint/2010/main" val="1703172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64788-031F-77C9-53BA-F6683978A065}"/>
              </a:ext>
            </a:extLst>
          </p:cNvPr>
          <p:cNvSpPr>
            <a:spLocks noGrp="1"/>
          </p:cNvSpPr>
          <p:nvPr>
            <p:ph type="title"/>
          </p:nvPr>
        </p:nvSpPr>
        <p:spPr/>
        <p:txBody>
          <a:bodyPr>
            <a:normAutofit fontScale="90000"/>
          </a:bodyPr>
          <a:lstStyle/>
          <a:p>
            <a:r>
              <a:rPr lang="en-US" dirty="0"/>
              <a:t>Fallback Choice is Controlled Consent for Forestry on potentially high erosion risk land only where TASVC fails</a:t>
            </a:r>
            <a:endParaRPr lang="en-NZ" dirty="0"/>
          </a:p>
        </p:txBody>
      </p:sp>
      <p:sp>
        <p:nvSpPr>
          <p:cNvPr id="4" name="Content Placeholder 3">
            <a:extLst>
              <a:ext uri="{FF2B5EF4-FFF2-40B4-BE49-F238E27FC236}">
                <a16:creationId xmlns:a16="http://schemas.microsoft.com/office/drawing/2014/main" id="{4BD5CC0D-D413-06E0-46AC-86008A8EDF86}"/>
              </a:ext>
            </a:extLst>
          </p:cNvPr>
          <p:cNvSpPr>
            <a:spLocks noGrp="1"/>
          </p:cNvSpPr>
          <p:nvPr>
            <p:ph sz="half" idx="2"/>
          </p:nvPr>
        </p:nvSpPr>
        <p:spPr>
          <a:xfrm>
            <a:off x="839788" y="2038865"/>
            <a:ext cx="5157787" cy="4150798"/>
          </a:xfrm>
        </p:spPr>
        <p:txBody>
          <a:bodyPr/>
          <a:lstStyle/>
          <a:p>
            <a:r>
              <a:rPr lang="en-US" dirty="0"/>
              <a:t>Potentially high-risk slopes (&gt;26⁰) have higher risk of surficial erosion</a:t>
            </a:r>
          </a:p>
          <a:p>
            <a:r>
              <a:rPr lang="en-US" dirty="0"/>
              <a:t>Controlled consent will still allow GW </a:t>
            </a:r>
            <a:r>
              <a:rPr lang="en-US" b="1" dirty="0"/>
              <a:t>to apply conditions </a:t>
            </a:r>
            <a:r>
              <a:rPr lang="en-US" dirty="0"/>
              <a:t>that can be enforced</a:t>
            </a:r>
          </a:p>
          <a:p>
            <a:r>
              <a:rPr lang="en-US" dirty="0"/>
              <a:t>Consent will safeguard business and supply chain continuity</a:t>
            </a:r>
            <a:endParaRPr lang="en-NZ" dirty="0"/>
          </a:p>
        </p:txBody>
      </p:sp>
      <p:sp>
        <p:nvSpPr>
          <p:cNvPr id="6" name="Content Placeholder 5">
            <a:extLst>
              <a:ext uri="{FF2B5EF4-FFF2-40B4-BE49-F238E27FC236}">
                <a16:creationId xmlns:a16="http://schemas.microsoft.com/office/drawing/2014/main" id="{CFFD798D-55B5-1B66-3E60-6BA4F29E32B6}"/>
              </a:ext>
            </a:extLst>
          </p:cNvPr>
          <p:cNvSpPr>
            <a:spLocks noGrp="1"/>
          </p:cNvSpPr>
          <p:nvPr>
            <p:ph sz="quarter" idx="4"/>
          </p:nvPr>
        </p:nvSpPr>
        <p:spPr>
          <a:xfrm>
            <a:off x="6172200" y="2038865"/>
            <a:ext cx="5183188" cy="4150798"/>
          </a:xfrm>
        </p:spPr>
        <p:txBody>
          <a:bodyPr/>
          <a:lstStyle/>
          <a:p>
            <a:r>
              <a:rPr lang="en-US" dirty="0"/>
              <a:t>That low risk (less steep) sites are not saddled with unnecessary  costs</a:t>
            </a:r>
            <a:endParaRPr lang="en-NZ" dirty="0"/>
          </a:p>
        </p:txBody>
      </p:sp>
    </p:spTree>
    <p:extLst>
      <p:ext uri="{BB962C8B-B14F-4D97-AF65-F5344CB8AC3E}">
        <p14:creationId xmlns:p14="http://schemas.microsoft.com/office/powerpoint/2010/main" val="2967756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AAB2-3BC5-DE23-DCDE-1761BA0062AF}"/>
              </a:ext>
            </a:extLst>
          </p:cNvPr>
          <p:cNvSpPr>
            <a:spLocks noGrp="1"/>
          </p:cNvSpPr>
          <p:nvPr>
            <p:ph type="title"/>
          </p:nvPr>
        </p:nvSpPr>
        <p:spPr/>
        <p:txBody>
          <a:bodyPr>
            <a:normAutofit/>
          </a:bodyPr>
          <a:lstStyle/>
          <a:p>
            <a:r>
              <a:rPr lang="en-US" dirty="0"/>
              <a:t>Next fallback choice is supporting Restricted Discretional Consent where TASVC fails</a:t>
            </a:r>
            <a:endParaRPr lang="en-NZ" dirty="0"/>
          </a:p>
        </p:txBody>
      </p:sp>
      <p:sp>
        <p:nvSpPr>
          <p:cNvPr id="4" name="Content Placeholder 3">
            <a:extLst>
              <a:ext uri="{FF2B5EF4-FFF2-40B4-BE49-F238E27FC236}">
                <a16:creationId xmlns:a16="http://schemas.microsoft.com/office/drawing/2014/main" id="{8596FD78-9B86-991A-6EA2-2B63CE0E6320}"/>
              </a:ext>
            </a:extLst>
          </p:cNvPr>
          <p:cNvSpPr>
            <a:spLocks noGrp="1"/>
          </p:cNvSpPr>
          <p:nvPr>
            <p:ph sz="half" idx="2"/>
          </p:nvPr>
        </p:nvSpPr>
        <p:spPr>
          <a:xfrm>
            <a:off x="839788" y="1981294"/>
            <a:ext cx="5157787" cy="4498975"/>
          </a:xfrm>
        </p:spPr>
        <p:txBody>
          <a:bodyPr>
            <a:normAutofit/>
          </a:bodyPr>
          <a:lstStyle/>
          <a:p>
            <a:r>
              <a:rPr lang="en-US" dirty="0"/>
              <a:t>Acknowledge that NESCF, as it currently operates, could do better</a:t>
            </a:r>
          </a:p>
          <a:p>
            <a:r>
              <a:rPr lang="en-NZ" dirty="0"/>
              <a:t>Question whether additional regulation will actually deliver sought after TASVC</a:t>
            </a:r>
          </a:p>
          <a:p>
            <a:r>
              <a:rPr lang="en-NZ" dirty="0"/>
              <a:t>This option will disproportionally affect small commercial forestry blocks</a:t>
            </a:r>
          </a:p>
        </p:txBody>
      </p:sp>
      <p:sp>
        <p:nvSpPr>
          <p:cNvPr id="6" name="Content Placeholder 5">
            <a:extLst>
              <a:ext uri="{FF2B5EF4-FFF2-40B4-BE49-F238E27FC236}">
                <a16:creationId xmlns:a16="http://schemas.microsoft.com/office/drawing/2014/main" id="{1F111181-5744-23D6-B472-BB2330FDB814}"/>
              </a:ext>
            </a:extLst>
          </p:cNvPr>
          <p:cNvSpPr>
            <a:spLocks noGrp="1"/>
          </p:cNvSpPr>
          <p:nvPr>
            <p:ph sz="quarter" idx="4"/>
          </p:nvPr>
        </p:nvSpPr>
        <p:spPr>
          <a:xfrm>
            <a:off x="6096000" y="1981294"/>
            <a:ext cx="5183188" cy="3684588"/>
          </a:xfrm>
        </p:spPr>
        <p:txBody>
          <a:bodyPr>
            <a:normAutofit/>
          </a:bodyPr>
          <a:lstStyle/>
          <a:p>
            <a:r>
              <a:rPr lang="en-US" dirty="0"/>
              <a:t>Acknowledge that Forestry interests need to be seen to improve their environmental performance</a:t>
            </a:r>
            <a:endParaRPr lang="en-NZ" dirty="0"/>
          </a:p>
        </p:txBody>
      </p:sp>
    </p:spTree>
    <p:extLst>
      <p:ext uri="{BB962C8B-B14F-4D97-AF65-F5344CB8AC3E}">
        <p14:creationId xmlns:p14="http://schemas.microsoft.com/office/powerpoint/2010/main" val="1041401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890B9-ED2C-B2F8-185A-AFD261BDD920}"/>
              </a:ext>
            </a:extLst>
          </p:cNvPr>
          <p:cNvSpPr>
            <a:spLocks noGrp="1"/>
          </p:cNvSpPr>
          <p:nvPr>
            <p:ph type="title"/>
          </p:nvPr>
        </p:nvSpPr>
        <p:spPr/>
        <p:txBody>
          <a:bodyPr/>
          <a:lstStyle/>
          <a:p>
            <a:r>
              <a:rPr lang="en-US" dirty="0"/>
              <a:t>WH.R20, monitoring records and receiving water bodies</a:t>
            </a:r>
            <a:endParaRPr lang="en-NZ" dirty="0"/>
          </a:p>
        </p:txBody>
      </p:sp>
      <p:sp>
        <p:nvSpPr>
          <p:cNvPr id="3" name="Text Placeholder 2">
            <a:extLst>
              <a:ext uri="{FF2B5EF4-FFF2-40B4-BE49-F238E27FC236}">
                <a16:creationId xmlns:a16="http://schemas.microsoft.com/office/drawing/2014/main" id="{83D3C49F-51AD-F2FA-EC59-FB211773A6FA}"/>
              </a:ext>
            </a:extLst>
          </p:cNvPr>
          <p:cNvSpPr>
            <a:spLocks noGrp="1"/>
          </p:cNvSpPr>
          <p:nvPr>
            <p:ph type="body" idx="1"/>
          </p:nvPr>
        </p:nvSpPr>
        <p:spPr/>
        <p:txBody>
          <a:bodyPr/>
          <a:lstStyle/>
          <a:p>
            <a:r>
              <a:rPr lang="en-US" dirty="0"/>
              <a:t>Latest monitoring point quoted</a:t>
            </a:r>
            <a:endParaRPr lang="en-NZ" dirty="0"/>
          </a:p>
        </p:txBody>
      </p:sp>
      <p:sp>
        <p:nvSpPr>
          <p:cNvPr id="4" name="Content Placeholder 3">
            <a:extLst>
              <a:ext uri="{FF2B5EF4-FFF2-40B4-BE49-F238E27FC236}">
                <a16:creationId xmlns:a16="http://schemas.microsoft.com/office/drawing/2014/main" id="{E23BC99F-6C9F-092D-DC31-E74D6CFEE05B}"/>
              </a:ext>
            </a:extLst>
          </p:cNvPr>
          <p:cNvSpPr>
            <a:spLocks noGrp="1"/>
          </p:cNvSpPr>
          <p:nvPr>
            <p:ph sz="half" idx="2"/>
          </p:nvPr>
        </p:nvSpPr>
        <p:spPr/>
        <p:txBody>
          <a:bodyPr/>
          <a:lstStyle/>
          <a:p>
            <a:r>
              <a:rPr lang="en-US" dirty="0"/>
              <a:t>Most recent monitoring record for VC dictates whether NESCF prevails or whether Restricted Discretionary activity applies</a:t>
            </a:r>
          </a:p>
          <a:p>
            <a:r>
              <a:rPr lang="en-US" dirty="0"/>
              <a:t>Restriction on activity should refer to median value over the longer term (5 yrs), not to the most recent record.</a:t>
            </a:r>
            <a:endParaRPr lang="en-NZ" dirty="0"/>
          </a:p>
        </p:txBody>
      </p:sp>
      <p:sp>
        <p:nvSpPr>
          <p:cNvPr id="5" name="Text Placeholder 4">
            <a:extLst>
              <a:ext uri="{FF2B5EF4-FFF2-40B4-BE49-F238E27FC236}">
                <a16:creationId xmlns:a16="http://schemas.microsoft.com/office/drawing/2014/main" id="{BE40D811-95D4-A233-E536-8684B55D2E98}"/>
              </a:ext>
            </a:extLst>
          </p:cNvPr>
          <p:cNvSpPr>
            <a:spLocks noGrp="1"/>
          </p:cNvSpPr>
          <p:nvPr>
            <p:ph type="body" sz="quarter" idx="3"/>
          </p:nvPr>
        </p:nvSpPr>
        <p:spPr/>
        <p:txBody>
          <a:bodyPr/>
          <a:lstStyle/>
          <a:p>
            <a:r>
              <a:rPr lang="en-US" dirty="0"/>
              <a:t>Receiving Bodies</a:t>
            </a:r>
            <a:endParaRPr lang="en-NZ" dirty="0"/>
          </a:p>
        </p:txBody>
      </p:sp>
      <p:sp>
        <p:nvSpPr>
          <p:cNvPr id="6" name="Content Placeholder 5">
            <a:extLst>
              <a:ext uri="{FF2B5EF4-FFF2-40B4-BE49-F238E27FC236}">
                <a16:creationId xmlns:a16="http://schemas.microsoft.com/office/drawing/2014/main" id="{9820EA87-0436-AEE8-A16B-27D01CABEE65}"/>
              </a:ext>
            </a:extLst>
          </p:cNvPr>
          <p:cNvSpPr>
            <a:spLocks noGrp="1"/>
          </p:cNvSpPr>
          <p:nvPr>
            <p:ph sz="quarter" idx="4"/>
          </p:nvPr>
        </p:nvSpPr>
        <p:spPr/>
        <p:txBody>
          <a:bodyPr/>
          <a:lstStyle/>
          <a:p>
            <a:r>
              <a:rPr lang="en-NZ" dirty="0">
                <a:effectLst/>
                <a:latin typeface="Aptos" panose="020B0004020202020204" pitchFamily="34" charset="0"/>
                <a:ea typeface="Aptos" panose="020B0004020202020204" pitchFamily="34" charset="0"/>
                <a:cs typeface="Times New Roman" panose="02020603050405020304" pitchFamily="18" charset="0"/>
              </a:rPr>
              <a:t>WH.P28  and </a:t>
            </a:r>
            <a:r>
              <a:rPr lang="en-US" dirty="0"/>
              <a:t>S42a clearly intend that the VC status  of receiving water bodies would also dictate where restricted discretionary activity was applied.</a:t>
            </a:r>
          </a:p>
          <a:p>
            <a:r>
              <a:rPr lang="en-US" dirty="0"/>
              <a:t>WH.R20 fails to mention receiving bodies</a:t>
            </a:r>
            <a:endParaRPr lang="en-NZ" dirty="0"/>
          </a:p>
        </p:txBody>
      </p:sp>
    </p:spTree>
    <p:extLst>
      <p:ext uri="{BB962C8B-B14F-4D97-AF65-F5344CB8AC3E}">
        <p14:creationId xmlns:p14="http://schemas.microsoft.com/office/powerpoint/2010/main" val="34930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EF0D-81EC-1DFB-D736-3D34A44895B0}"/>
              </a:ext>
            </a:extLst>
          </p:cNvPr>
          <p:cNvSpPr>
            <a:spLocks noGrp="1"/>
          </p:cNvSpPr>
          <p:nvPr>
            <p:ph type="title"/>
          </p:nvPr>
        </p:nvSpPr>
        <p:spPr>
          <a:xfrm>
            <a:off x="839788" y="365126"/>
            <a:ext cx="10515600" cy="1118330"/>
          </a:xfrm>
        </p:spPr>
        <p:txBody>
          <a:bodyPr/>
          <a:lstStyle/>
          <a:p>
            <a:r>
              <a:rPr lang="en-US" dirty="0"/>
              <a:t>Minimum areas and low risk exemptions</a:t>
            </a:r>
            <a:endParaRPr lang="en-NZ" dirty="0"/>
          </a:p>
        </p:txBody>
      </p:sp>
      <p:sp>
        <p:nvSpPr>
          <p:cNvPr id="4" name="Content Placeholder 3">
            <a:extLst>
              <a:ext uri="{FF2B5EF4-FFF2-40B4-BE49-F238E27FC236}">
                <a16:creationId xmlns:a16="http://schemas.microsoft.com/office/drawing/2014/main" id="{27315772-1206-ADE6-0C48-33CCE8E7472E}"/>
              </a:ext>
            </a:extLst>
          </p:cNvPr>
          <p:cNvSpPr>
            <a:spLocks noGrp="1"/>
          </p:cNvSpPr>
          <p:nvPr>
            <p:ph sz="half" idx="2"/>
          </p:nvPr>
        </p:nvSpPr>
        <p:spPr>
          <a:xfrm>
            <a:off x="839788" y="1722658"/>
            <a:ext cx="5157787" cy="4467005"/>
          </a:xfrm>
        </p:spPr>
        <p:txBody>
          <a:bodyPr>
            <a:normAutofit lnSpcReduction="10000"/>
          </a:bodyPr>
          <a:lstStyle/>
          <a:p>
            <a:r>
              <a:rPr lang="en-NZ" dirty="0"/>
              <a:t>There are a few existing  small commercial forests not on potentially steep land and not close to water bodies.</a:t>
            </a:r>
          </a:p>
          <a:p>
            <a:r>
              <a:rPr lang="en-NZ" dirty="0"/>
              <a:t>The photo here is from UHCC where hazardous slope overlay is  in orange (&gt;26⁰), </a:t>
            </a:r>
            <a:r>
              <a:rPr lang="en-NZ" dirty="0" err="1"/>
              <a:t>Colletts</a:t>
            </a:r>
            <a:r>
              <a:rPr lang="en-NZ" dirty="0"/>
              <a:t> Road</a:t>
            </a:r>
          </a:p>
          <a:p>
            <a:r>
              <a:rPr lang="en-NZ" dirty="0"/>
              <a:t>There will be more small woodlots on less steep land, and away from water bodies</a:t>
            </a:r>
          </a:p>
        </p:txBody>
      </p:sp>
      <p:sp>
        <p:nvSpPr>
          <p:cNvPr id="5" name="Text Placeholder 4">
            <a:extLst>
              <a:ext uri="{FF2B5EF4-FFF2-40B4-BE49-F238E27FC236}">
                <a16:creationId xmlns:a16="http://schemas.microsoft.com/office/drawing/2014/main" id="{F35DCDB5-606C-C2A6-41A4-F0CA24F33EB3}"/>
              </a:ext>
            </a:extLst>
          </p:cNvPr>
          <p:cNvSpPr>
            <a:spLocks noGrp="1"/>
          </p:cNvSpPr>
          <p:nvPr>
            <p:ph type="body" sz="quarter" idx="3"/>
          </p:nvPr>
        </p:nvSpPr>
        <p:spPr>
          <a:xfrm>
            <a:off x="6194427" y="1483455"/>
            <a:ext cx="5183188" cy="823912"/>
          </a:xfrm>
        </p:spPr>
        <p:txBody>
          <a:bodyPr/>
          <a:lstStyle/>
          <a:p>
            <a:r>
              <a:rPr lang="en-US" dirty="0"/>
              <a:t>Example of small block with yellow hazardous slope overlay</a:t>
            </a:r>
            <a:endParaRPr lang="en-NZ" dirty="0"/>
          </a:p>
        </p:txBody>
      </p:sp>
      <p:pic>
        <p:nvPicPr>
          <p:cNvPr id="8" name="Content Placeholder 7">
            <a:extLst>
              <a:ext uri="{FF2B5EF4-FFF2-40B4-BE49-F238E27FC236}">
                <a16:creationId xmlns:a16="http://schemas.microsoft.com/office/drawing/2014/main" id="{833FD8C4-80EF-3EBF-A5C1-C88455A6AEEF}"/>
              </a:ext>
            </a:extLst>
          </p:cNvPr>
          <p:cNvPicPr>
            <a:picLocks noGrp="1" noChangeAspect="1"/>
          </p:cNvPicPr>
          <p:nvPr>
            <p:ph sz="quarter" idx="4"/>
          </p:nvPr>
        </p:nvPicPr>
        <p:blipFill>
          <a:blip r:embed="rId3"/>
          <a:srcRect l="35501" t="23483" r="27063" b="14767"/>
          <a:stretch/>
        </p:blipFill>
        <p:spPr>
          <a:xfrm>
            <a:off x="6722076" y="2307367"/>
            <a:ext cx="4814510" cy="4467005"/>
          </a:xfrm>
        </p:spPr>
      </p:pic>
    </p:spTree>
    <p:extLst>
      <p:ext uri="{BB962C8B-B14F-4D97-AF65-F5344CB8AC3E}">
        <p14:creationId xmlns:p14="http://schemas.microsoft.com/office/powerpoint/2010/main" val="2740288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BC3CC-E614-C52A-527F-85F5FF629A63}"/>
              </a:ext>
            </a:extLst>
          </p:cNvPr>
          <p:cNvSpPr>
            <a:spLocks noGrp="1"/>
          </p:cNvSpPr>
          <p:nvPr>
            <p:ph type="title"/>
          </p:nvPr>
        </p:nvSpPr>
        <p:spPr/>
        <p:txBody>
          <a:bodyPr/>
          <a:lstStyle/>
          <a:p>
            <a:r>
              <a:rPr lang="en-US" dirty="0"/>
              <a:t>TAS VC and Warming Climate</a:t>
            </a:r>
            <a:endParaRPr lang="en-NZ" dirty="0"/>
          </a:p>
        </p:txBody>
      </p:sp>
      <p:sp>
        <p:nvSpPr>
          <p:cNvPr id="4" name="Content Placeholder 3">
            <a:extLst>
              <a:ext uri="{FF2B5EF4-FFF2-40B4-BE49-F238E27FC236}">
                <a16:creationId xmlns:a16="http://schemas.microsoft.com/office/drawing/2014/main" id="{E1750756-B3FB-2590-CBA9-F2F22257E822}"/>
              </a:ext>
            </a:extLst>
          </p:cNvPr>
          <p:cNvSpPr>
            <a:spLocks noGrp="1"/>
          </p:cNvSpPr>
          <p:nvPr>
            <p:ph sz="half" idx="2"/>
          </p:nvPr>
        </p:nvSpPr>
        <p:spPr>
          <a:xfrm>
            <a:off x="839788" y="1690688"/>
            <a:ext cx="4973183" cy="4498975"/>
          </a:xfrm>
        </p:spPr>
        <p:txBody>
          <a:bodyPr>
            <a:normAutofit fontScale="92500" lnSpcReduction="20000"/>
          </a:bodyPr>
          <a:lstStyle/>
          <a:p>
            <a:r>
              <a:rPr lang="en-US" dirty="0"/>
              <a:t>Since 1980, and until 2025 the Global mean annual temperature for has risen about 1⁰C. </a:t>
            </a:r>
          </a:p>
          <a:p>
            <a:r>
              <a:rPr lang="en-US" dirty="0"/>
              <a:t>1950-2010 average temperatures for much of the Upper Hutt area were in the 11-12⁰C range</a:t>
            </a:r>
          </a:p>
          <a:p>
            <a:r>
              <a:rPr lang="en-US" dirty="0"/>
              <a:t>TASVC depends on SFS Class</a:t>
            </a:r>
          </a:p>
          <a:p>
            <a:r>
              <a:rPr lang="en-US" dirty="0"/>
              <a:t>A drop to SFS class 2 would reduce TAS to either the greater of baseline values or NBL of 0.93m. </a:t>
            </a:r>
            <a:endParaRPr lang="en-NZ" dirty="0"/>
          </a:p>
        </p:txBody>
      </p:sp>
      <p:pic>
        <p:nvPicPr>
          <p:cNvPr id="8" name="Content Placeholder 7">
            <a:extLst>
              <a:ext uri="{FF2B5EF4-FFF2-40B4-BE49-F238E27FC236}">
                <a16:creationId xmlns:a16="http://schemas.microsoft.com/office/drawing/2014/main" id="{3C2A64E0-022B-3054-A35E-62B5E56B9A29}"/>
              </a:ext>
            </a:extLst>
          </p:cNvPr>
          <p:cNvPicPr>
            <a:picLocks noGrp="1" noChangeAspect="1"/>
          </p:cNvPicPr>
          <p:nvPr>
            <p:ph sz="quarter" idx="4"/>
          </p:nvPr>
        </p:nvPicPr>
        <p:blipFill>
          <a:blip r:embed="rId3"/>
          <a:srcRect t="19528"/>
          <a:stretch/>
        </p:blipFill>
        <p:spPr>
          <a:xfrm>
            <a:off x="5812971" y="1690688"/>
            <a:ext cx="6281416" cy="4358716"/>
          </a:xfrm>
        </p:spPr>
      </p:pic>
    </p:spTree>
    <p:extLst>
      <p:ext uri="{BB962C8B-B14F-4D97-AF65-F5344CB8AC3E}">
        <p14:creationId xmlns:p14="http://schemas.microsoft.com/office/powerpoint/2010/main" val="3542754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73C2-732F-508A-9276-AEA5503E73BA}"/>
              </a:ext>
            </a:extLst>
          </p:cNvPr>
          <p:cNvSpPr>
            <a:spLocks noGrp="1"/>
          </p:cNvSpPr>
          <p:nvPr>
            <p:ph type="title"/>
          </p:nvPr>
        </p:nvSpPr>
        <p:spPr>
          <a:xfrm>
            <a:off x="839788" y="365125"/>
            <a:ext cx="10515600" cy="1006475"/>
          </a:xfrm>
        </p:spPr>
        <p:txBody>
          <a:bodyPr/>
          <a:lstStyle/>
          <a:p>
            <a:r>
              <a:rPr lang="en-NZ" dirty="0"/>
              <a:t>Factors affecting Median VC at </a:t>
            </a:r>
            <a:r>
              <a:rPr lang="en-NZ" dirty="0" err="1"/>
              <a:t>Boulcott</a:t>
            </a:r>
            <a:endParaRPr lang="en-NZ" dirty="0"/>
          </a:p>
        </p:txBody>
      </p:sp>
      <p:sp>
        <p:nvSpPr>
          <p:cNvPr id="4" name="Content Placeholder 3">
            <a:extLst>
              <a:ext uri="{FF2B5EF4-FFF2-40B4-BE49-F238E27FC236}">
                <a16:creationId xmlns:a16="http://schemas.microsoft.com/office/drawing/2014/main" id="{F22768A7-BA88-2890-3809-1B3EC811C971}"/>
              </a:ext>
            </a:extLst>
          </p:cNvPr>
          <p:cNvSpPr>
            <a:spLocks noGrp="1"/>
          </p:cNvSpPr>
          <p:nvPr>
            <p:ph sz="half" idx="2"/>
          </p:nvPr>
        </p:nvSpPr>
        <p:spPr>
          <a:xfrm>
            <a:off x="839788" y="1528354"/>
            <a:ext cx="5157787" cy="4661309"/>
          </a:xfrm>
        </p:spPr>
        <p:txBody>
          <a:bodyPr>
            <a:normAutofit fontScale="92500" lnSpcReduction="20000"/>
          </a:bodyPr>
          <a:lstStyle/>
          <a:p>
            <a:r>
              <a:rPr lang="en-NZ" dirty="0"/>
              <a:t>Changes to total annual sediment yield in the wider catchments with uncertain amount of accumulation in lower reaches</a:t>
            </a:r>
          </a:p>
          <a:p>
            <a:r>
              <a:rPr lang="en-NZ" dirty="0"/>
              <a:t>Any minor but frequent sources of SFS  upstream</a:t>
            </a:r>
          </a:p>
          <a:p>
            <a:r>
              <a:rPr lang="en-NZ" dirty="0"/>
              <a:t>Flood control measures (Bulldozing in river bed)</a:t>
            </a:r>
          </a:p>
          <a:p>
            <a:r>
              <a:rPr lang="en-NZ" dirty="0"/>
              <a:t> More frequent high flow events</a:t>
            </a:r>
          </a:p>
          <a:p>
            <a:r>
              <a:rPr lang="en-NZ" dirty="0"/>
              <a:t>Higher flow rates low in catchment, so increased base flows compared to upstream monitoring sites</a:t>
            </a:r>
          </a:p>
          <a:p>
            <a:endParaRPr lang="en-NZ" dirty="0"/>
          </a:p>
        </p:txBody>
      </p:sp>
      <p:pic>
        <p:nvPicPr>
          <p:cNvPr id="6" name="Picture 5" descr="A water way with trees in the background&#10;&#10;AI-generated content may be incorrect.">
            <a:extLst>
              <a:ext uri="{FF2B5EF4-FFF2-40B4-BE49-F238E27FC236}">
                <a16:creationId xmlns:a16="http://schemas.microsoft.com/office/drawing/2014/main" id="{63C46923-7A2F-2137-785C-AF8A054B5EDA}"/>
              </a:ext>
            </a:extLst>
          </p:cNvPr>
          <p:cNvPicPr>
            <a:picLocks noChangeAspect="1"/>
          </p:cNvPicPr>
          <p:nvPr/>
        </p:nvPicPr>
        <p:blipFill>
          <a:blip r:embed="rId3">
            <a:extLst>
              <a:ext uri="{28A0092B-C50C-407E-A947-70E740481C1C}">
                <a14:useLocalDpi xmlns:a14="http://schemas.microsoft.com/office/drawing/2010/main" val="0"/>
              </a:ext>
            </a:extLst>
          </a:blip>
          <a:srcRect l="23730" r="36770"/>
          <a:stretch/>
        </p:blipFill>
        <p:spPr>
          <a:xfrm rot="5400000">
            <a:off x="6633103" y="1304783"/>
            <a:ext cx="4917688" cy="6188745"/>
          </a:xfrm>
          <a:prstGeom prst="rect">
            <a:avLst/>
          </a:prstGeom>
        </p:spPr>
      </p:pic>
      <p:sp>
        <p:nvSpPr>
          <p:cNvPr id="7" name="Text Placeholder 4">
            <a:extLst>
              <a:ext uri="{FF2B5EF4-FFF2-40B4-BE49-F238E27FC236}">
                <a16:creationId xmlns:a16="http://schemas.microsoft.com/office/drawing/2014/main" id="{30862D3E-758C-DD34-C343-538DA8E42275}"/>
              </a:ext>
            </a:extLst>
          </p:cNvPr>
          <p:cNvSpPr txBox="1">
            <a:spLocks/>
          </p:cNvSpPr>
          <p:nvPr/>
        </p:nvSpPr>
        <p:spPr>
          <a:xfrm>
            <a:off x="6365877" y="1116398"/>
            <a:ext cx="51831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err="1"/>
              <a:t>Te</a:t>
            </a:r>
            <a:r>
              <a:rPr lang="en-US" dirty="0"/>
              <a:t> Awa </a:t>
            </a:r>
            <a:r>
              <a:rPr lang="en-US" dirty="0" err="1"/>
              <a:t>Kairangi</a:t>
            </a:r>
            <a:r>
              <a:rPr lang="en-US" dirty="0"/>
              <a:t> at Kennedy Good Bridge, 2 May 2025</a:t>
            </a:r>
            <a:endParaRPr lang="en-NZ" dirty="0"/>
          </a:p>
        </p:txBody>
      </p:sp>
    </p:spTree>
    <p:extLst>
      <p:ext uri="{BB962C8B-B14F-4D97-AF65-F5344CB8AC3E}">
        <p14:creationId xmlns:p14="http://schemas.microsoft.com/office/powerpoint/2010/main" val="3483411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C231-DF92-0CBA-0487-412F807C15A2}"/>
              </a:ext>
            </a:extLst>
          </p:cNvPr>
          <p:cNvSpPr>
            <a:spLocks noGrp="1"/>
          </p:cNvSpPr>
          <p:nvPr>
            <p:ph type="title"/>
          </p:nvPr>
        </p:nvSpPr>
        <p:spPr/>
        <p:txBody>
          <a:bodyPr/>
          <a:lstStyle/>
          <a:p>
            <a:r>
              <a:rPr lang="en-US" dirty="0"/>
              <a:t>Reset TASVC  for Hutt </a:t>
            </a:r>
            <a:r>
              <a:rPr lang="en-US" dirty="0" err="1"/>
              <a:t>Boulcott</a:t>
            </a:r>
            <a:endParaRPr lang="en-NZ" dirty="0"/>
          </a:p>
        </p:txBody>
      </p:sp>
      <p:sp>
        <p:nvSpPr>
          <p:cNvPr id="4" name="Content Placeholder 3">
            <a:extLst>
              <a:ext uri="{FF2B5EF4-FFF2-40B4-BE49-F238E27FC236}">
                <a16:creationId xmlns:a16="http://schemas.microsoft.com/office/drawing/2014/main" id="{FF669632-BB83-4C8C-3C61-F5A0321A5EC1}"/>
              </a:ext>
            </a:extLst>
          </p:cNvPr>
          <p:cNvSpPr>
            <a:spLocks noGrp="1"/>
          </p:cNvSpPr>
          <p:nvPr>
            <p:ph sz="half" idx="2"/>
          </p:nvPr>
        </p:nvSpPr>
        <p:spPr>
          <a:xfrm>
            <a:off x="839788" y="1516622"/>
            <a:ext cx="3140869" cy="4673041"/>
          </a:xfrm>
        </p:spPr>
        <p:txBody>
          <a:bodyPr>
            <a:normAutofit fontScale="92500"/>
          </a:bodyPr>
          <a:lstStyle/>
          <a:p>
            <a:r>
              <a:rPr lang="en-NZ" dirty="0"/>
              <a:t>It is very unlikely that Hutt at </a:t>
            </a:r>
            <a:r>
              <a:rPr lang="en-NZ" dirty="0" err="1"/>
              <a:t>Boulcott</a:t>
            </a:r>
            <a:r>
              <a:rPr lang="en-NZ" dirty="0"/>
              <a:t> could ever reach SFS Class 3, State A.</a:t>
            </a:r>
          </a:p>
          <a:p>
            <a:r>
              <a:rPr lang="en-NZ" dirty="0"/>
              <a:t>The TAS is set too high.</a:t>
            </a:r>
          </a:p>
          <a:p>
            <a:r>
              <a:rPr lang="en-NZ" dirty="0"/>
              <a:t>The cost burden and uncertainty of gaining consent for forestry activities is unreasonable</a:t>
            </a:r>
          </a:p>
        </p:txBody>
      </p:sp>
      <p:pic>
        <p:nvPicPr>
          <p:cNvPr id="8" name="Content Placeholder 7">
            <a:extLst>
              <a:ext uri="{FF2B5EF4-FFF2-40B4-BE49-F238E27FC236}">
                <a16:creationId xmlns:a16="http://schemas.microsoft.com/office/drawing/2014/main" id="{B4749BE6-444B-0873-53FC-EF63CCAD956F}"/>
              </a:ext>
            </a:extLst>
          </p:cNvPr>
          <p:cNvPicPr>
            <a:picLocks noGrp="1" noChangeAspect="1"/>
          </p:cNvPicPr>
          <p:nvPr>
            <p:ph sz="quarter" idx="4"/>
          </p:nvPr>
        </p:nvPicPr>
        <p:blipFill>
          <a:blip r:embed="rId3"/>
          <a:srcRect l="15638" t="12470" b="8418"/>
          <a:stretch/>
        </p:blipFill>
        <p:spPr>
          <a:xfrm>
            <a:off x="4034200" y="1345474"/>
            <a:ext cx="9459829" cy="4990012"/>
          </a:xfrm>
        </p:spPr>
      </p:pic>
    </p:spTree>
    <p:extLst>
      <p:ext uri="{BB962C8B-B14F-4D97-AF65-F5344CB8AC3E}">
        <p14:creationId xmlns:p14="http://schemas.microsoft.com/office/powerpoint/2010/main" val="24581189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eDocument" ma:contentTypeID="0x010100868AA5D91B86534DA0DC8C9F6EC721A8" ma:contentTypeVersion="336" ma:contentTypeDescription="Create a new document." ma:contentTypeScope="" ma:versionID="f394c8df2017439c138cf156330dc5aa">
  <xsd:schema xmlns:xsd="http://www.w3.org/2001/XMLSchema" xmlns:xs="http://www.w3.org/2001/XMLSchema" xmlns:p="http://schemas.microsoft.com/office/2006/metadata/properties" xmlns:ns1="http://schemas.microsoft.com/sharepoint/v3" xmlns:ns2="2de8b5ad-0395-4b99-8c38-329811f9101f" xmlns:ns3="4f9c820c-e7e2-444d-97ee-45f2b3485c1d" xmlns:ns4="15ffb055-6eb4-45a1-bc20-bf2ac0d420da" xmlns:ns5="725c79e5-42ce-4aa0-ac78-b6418001f0d2" xmlns:ns6="c91a514c-9034-4fa3-897a-8352025b26ed" xmlns:ns7="e5a7084f-8549-410e-a7ff-e0f6a67a54a6" xmlns:ns8="64ade3b3-ff94-4a87-8800-d92e0c09ba03" targetNamespace="http://schemas.microsoft.com/office/2006/metadata/properties" ma:root="true" ma:fieldsID="bac8a582c36f3181e1fc495ca84b1342" ns1:_="" ns2:_="" ns3:_="" ns4:_="" ns5:_="" ns6:_="" ns7:_="" ns8:_="">
    <xsd:import namespace="http://schemas.microsoft.com/sharepoint/v3"/>
    <xsd:import namespace="2de8b5ad-0395-4b99-8c38-329811f9101f"/>
    <xsd:import namespace="4f9c820c-e7e2-444d-97ee-45f2b3485c1d"/>
    <xsd:import namespace="15ffb055-6eb4-45a1-bc20-bf2ac0d420da"/>
    <xsd:import namespace="725c79e5-42ce-4aa0-ac78-b6418001f0d2"/>
    <xsd:import namespace="c91a514c-9034-4fa3-897a-8352025b26ed"/>
    <xsd:import namespace="e5a7084f-8549-410e-a7ff-e0f6a67a54a6"/>
    <xsd:import namespace="64ade3b3-ff94-4a87-8800-d92e0c09ba03"/>
    <xsd:element name="properties">
      <xsd:complexType>
        <xsd:sequence>
          <xsd:element name="documentManagement">
            <xsd:complexType>
              <xsd:all>
                <xsd:element ref="ns2:_dlc_DocId" minOccurs="0"/>
                <xsd:element ref="ns2:_dlc_DocIdUrl" minOccurs="0"/>
                <xsd:element ref="ns2:_dlc_DocIdPersistId" minOccurs="0"/>
                <xsd:element ref="ns3:DocumentType" minOccurs="0"/>
                <xsd:element ref="ns4:KeyWords" minOccurs="0"/>
                <xsd:element ref="ns3:Narrative" minOccurs="0"/>
                <xsd:element ref="ns4:SecurityClassification" minOccurs="0"/>
                <xsd:element ref="ns3:RelatedPeople" minOccurs="0"/>
                <xsd:element ref="ns3:CategoryName" minOccurs="0"/>
                <xsd:element ref="ns3:CategoryValue" minOccurs="0"/>
                <xsd:element ref="ns3:BusinessValue" minOccurs="0"/>
                <xsd:element ref="ns3:FunctionGroup" minOccurs="0"/>
                <xsd:element ref="ns3:Function" minOccurs="0"/>
                <xsd:element ref="ns3:PRAType" minOccurs="0"/>
                <xsd:element ref="ns3:PRADate1" minOccurs="0"/>
                <xsd:element ref="ns3:PRADate2" minOccurs="0"/>
                <xsd:element ref="ns3:PRADate3" minOccurs="0"/>
                <xsd:element ref="ns3:PRADateDisposal" minOccurs="0"/>
                <xsd:element ref="ns3:PRADateTrigger" minOccurs="0"/>
                <xsd:element ref="ns3:PRAText1" minOccurs="0"/>
                <xsd:element ref="ns3:PRAText2" minOccurs="0"/>
                <xsd:element ref="ns3:PRAText3" minOccurs="0"/>
                <xsd:element ref="ns3:PRAText4" minOccurs="0"/>
                <xsd:element ref="ns3:PRAText5" minOccurs="0"/>
                <xsd:element ref="ns3:AggregationStatus" minOccurs="0"/>
                <xsd:element ref="ns3:Project" minOccurs="0"/>
                <xsd:element ref="ns3:Activity" minOccurs="0"/>
                <xsd:element ref="ns5:AggregationNarrative" minOccurs="0"/>
                <xsd:element ref="ns6:Channel" minOccurs="0"/>
                <xsd:element ref="ns6:Team" minOccurs="0"/>
                <xsd:element ref="ns6:Level2" minOccurs="0"/>
                <xsd:element ref="ns6:Level3" minOccurs="0"/>
                <xsd:element ref="ns6:Year" minOccurs="0"/>
                <xsd:element ref="ns7:eDocsDocNumber" minOccurs="0"/>
                <xsd:element ref="ns7:GWappID1" minOccurs="0"/>
                <xsd:element ref="ns7:zLegacy" minOccurs="0"/>
                <xsd:element ref="ns7:zLegacyJSON" minOccurs="0"/>
                <xsd:element ref="ns7:zMigrationID" minOccurs="0"/>
                <xsd:element ref="ns7:SetLabel" minOccurs="0"/>
                <xsd:element ref="ns7:CC" minOccurs="0"/>
                <xsd:element ref="ns1:_vti_ItemDeclaredRecord" minOccurs="0"/>
                <xsd:element ref="ns1:_vti_ItemHoldRecordStatus" minOccurs="0"/>
                <xsd:element ref="ns8:To" minOccurs="0"/>
                <xsd:element ref="ns8:MediaServiceMetadata" minOccurs="0"/>
                <xsd:element ref="ns8:MediaServiceFastMetadata" minOccurs="0"/>
                <xsd:element ref="ns8:lcf76f155ced4ddcb4097134ff3c332f" minOccurs="0"/>
                <xsd:element ref="ns2:TaxCatchAll" minOccurs="0"/>
                <xsd:element ref="ns8:MediaServiceOCR" minOccurs="0"/>
                <xsd:element ref="ns8:MediaServiceGenerationTime" minOccurs="0"/>
                <xsd:element ref="ns8:MediaServiceEventHashCode" minOccurs="0"/>
                <xsd:element ref="ns8:Case" minOccurs="0"/>
                <xsd:element ref="ns8:KnowHowType" minOccurs="0"/>
                <xsd:element ref="ns8:Subactivity" minOccurs="0"/>
                <xsd:element ref="ns2:SharedWithUsers" minOccurs="0"/>
                <xsd:element ref="ns2:SharedWithDetails" minOccurs="0"/>
                <xsd:element ref="ns8:MediaServiceObjectDetectorVersions" minOccurs="0"/>
                <xsd:element ref="ns8:MediaServiceSearchProperties" minOccurs="0"/>
                <xsd:element ref="ns8:MediaServiceDateTaken" minOccurs="0"/>
                <xsd:element ref="ns8: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48" nillable="true" ma:displayName="Declared Record" ma:description="" ma:hidden="true" ma:internalName="_vti_ItemDeclaredRecord" ma:readOnly="true">
      <xsd:simpleType>
        <xsd:restriction base="dms:DateTime"/>
      </xsd:simpleType>
    </xsd:element>
    <xsd:element name="_vti_ItemHoldRecordStatus" ma:index="49"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e8b5ad-0395-4b99-8c38-329811f9101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55" nillable="true" ma:displayName="Taxonomy Catch All Column" ma:hidden="true" ma:list="{7198c485-6cc0-412a-ac27-4307f50fdde6}" ma:internalName="TaxCatchAll" ma:showField="CatchAllData" ma:web="2de8b5ad-0395-4b99-8c38-329811f9101f">
      <xsd:complexType>
        <xsd:complexContent>
          <xsd:extension base="dms:MultiChoiceLookup">
            <xsd:sequence>
              <xsd:element name="Value" type="dms:Lookup" maxOccurs="unbounded" minOccurs="0" nillable="true"/>
            </xsd:sequence>
          </xsd:extension>
        </xsd:complexContent>
      </xsd:complexType>
    </xsd:element>
    <xsd:element name="SharedWithUsers" ma:index="6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6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f9c820c-e7e2-444d-97ee-45f2b3485c1d" elementFormDefault="qualified">
    <xsd:import namespace="http://schemas.microsoft.com/office/2006/documentManagement/types"/>
    <xsd:import namespace="http://schemas.microsoft.com/office/infopath/2007/PartnerControls"/>
    <xsd:element name="DocumentType" ma:index="11" nillable="true" ma:displayName="Document Type" ma:format="Dropdown" ma:hidden="true" ma:internalName="DocumentType" ma:readOnly="false">
      <xsd:simpleType>
        <xsd:restriction base="dms:Choice">
          <xsd:enumeration value="Consents"/>
          <xsd:enumeration value="Contract"/>
          <xsd:enumeration value="Correspondence"/>
          <xsd:enumeration value="Data or register"/>
          <xsd:enumeration value="Drawing"/>
          <xsd:enumeration value="File note"/>
          <xsd:enumeration value="Financial"/>
          <xsd:enumeration value="Legal"/>
          <xsd:enumeration value="Meeting document"/>
          <xsd:enumeration value="Multi media"/>
          <xsd:enumeration value="Planning"/>
          <xsd:enumeration value="Policy or Procedure"/>
          <xsd:enumeration value="Presentation"/>
          <xsd:enumeration value="Project"/>
          <xsd:enumeration value="Publication"/>
          <xsd:enumeration value="Reference material"/>
          <xsd:enumeration value="Report"/>
          <xsd:enumeration value="Submissions"/>
          <xsd:enumeration value="Template"/>
        </xsd:restriction>
      </xsd:simpleType>
    </xsd:element>
    <xsd:element name="Narrative" ma:index="13" nillable="true" ma:displayName="Narrative" ma:internalName="Narrative" ma:readOnly="false">
      <xsd:simpleType>
        <xsd:restriction base="dms:Note">
          <xsd:maxLength value="255"/>
        </xsd:restriction>
      </xsd:simpleType>
    </xsd:element>
    <xsd:element name="RelatedPeople" ma:index="15" nillable="true" ma:displayName="Related People" ma:hidden="true" ma:list="UserInfo" ma:SharePointGroup="0" ma:internalName="RelatedPeople"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ategoryName" ma:index="16" nillable="true" ma:displayName="Category Name" ma:default="NA" ma:hidden="true" ma:internalName="CategoryName" ma:readOnly="false">
      <xsd:simpleType>
        <xsd:restriction base="dms:Text">
          <xsd:maxLength value="255"/>
        </xsd:restriction>
      </xsd:simpleType>
    </xsd:element>
    <xsd:element name="CategoryValue" ma:index="17" nillable="true" ma:displayName="Category Value" ma:default="NA" ma:hidden="true" ma:internalName="CategoryValue" ma:readOnly="false">
      <xsd:simpleType>
        <xsd:restriction base="dms:Text">
          <xsd:maxLength value="255"/>
        </xsd:restriction>
      </xsd:simpleType>
    </xsd:element>
    <xsd:element name="BusinessValue" ma:index="18" nillable="true" ma:displayName="Business Value" ma:default="Normal" ma:hidden="true" ma:internalName="BusinessValue" ma:readOnly="false">
      <xsd:simpleType>
        <xsd:restriction base="dms:Text">
          <xsd:maxLength value="255"/>
        </xsd:restriction>
      </xsd:simpleType>
    </xsd:element>
    <xsd:element name="FunctionGroup" ma:index="19" nillable="true" ma:displayName="Function Group" ma:default="Environment Management" ma:hidden="true" ma:internalName="FunctionGroup" ma:readOnly="false">
      <xsd:simpleType>
        <xsd:restriction base="dms:Text">
          <xsd:maxLength value="255"/>
        </xsd:restriction>
      </xsd:simpleType>
    </xsd:element>
    <xsd:element name="Function" ma:index="20" nillable="true" ma:displayName="Function" ma:default="" ma:hidden="true" ma:internalName="Function" ma:readOnly="false">
      <xsd:simpleType>
        <xsd:restriction base="dms:Text">
          <xsd:maxLength value="255"/>
        </xsd:restriction>
      </xsd:simpleType>
    </xsd:element>
    <xsd:element name="PRAType" ma:index="21" nillable="true" ma:displayName="PRA Type" ma:default="Doc" ma:hidden="true" ma:indexed="true" ma:internalName="PRAType" ma:readOnly="false">
      <xsd:simpleType>
        <xsd:restriction base="dms:Text">
          <xsd:maxLength value="255"/>
        </xsd:restriction>
      </xsd:simpleType>
    </xsd:element>
    <xsd:element name="PRADate1" ma:index="22" nillable="true" ma:displayName="PRA Date 1" ma:format="DateOnly" ma:hidden="true" ma:internalName="PRADate1" ma:readOnly="false">
      <xsd:simpleType>
        <xsd:restriction base="dms:DateTime"/>
      </xsd:simpleType>
    </xsd:element>
    <xsd:element name="PRADate2" ma:index="23" nillable="true" ma:displayName="PRA Date 2" ma:format="DateOnly" ma:hidden="true" ma:internalName="PRADate2" ma:readOnly="false">
      <xsd:simpleType>
        <xsd:restriction base="dms:DateTime"/>
      </xsd:simpleType>
    </xsd:element>
    <xsd:element name="PRADate3" ma:index="24" nillable="true" ma:displayName="PRA Date 3" ma:format="DateOnly" ma:hidden="true" ma:internalName="PRADate3" ma:readOnly="false">
      <xsd:simpleType>
        <xsd:restriction base="dms:DateTime"/>
      </xsd:simpleType>
    </xsd:element>
    <xsd:element name="PRADateDisposal" ma:index="25" nillable="true" ma:displayName="PRA Date Disposal" ma:format="DateOnly" ma:hidden="true" ma:internalName="PRADateDisposal" ma:readOnly="false">
      <xsd:simpleType>
        <xsd:restriction base="dms:DateTime"/>
      </xsd:simpleType>
    </xsd:element>
    <xsd:element name="PRADateTrigger" ma:index="26" nillable="true" ma:displayName="PRA Date Trigger" ma:format="DateOnly" ma:hidden="true" ma:internalName="PRADateTrigger" ma:readOnly="false">
      <xsd:simpleType>
        <xsd:restriction base="dms:DateTime"/>
      </xsd:simpleType>
    </xsd:element>
    <xsd:element name="PRAText1" ma:index="27" nillable="true" ma:displayName="PRA Text 1" ma:hidden="true" ma:internalName="PRAText1" ma:readOnly="false">
      <xsd:simpleType>
        <xsd:restriction base="dms:Text">
          <xsd:maxLength value="255"/>
        </xsd:restriction>
      </xsd:simpleType>
    </xsd:element>
    <xsd:element name="PRAText2" ma:index="28" nillable="true" ma:displayName="PRA Text 2" ma:hidden="true" ma:internalName="PRAText2" ma:readOnly="false">
      <xsd:simpleType>
        <xsd:restriction base="dms:Text">
          <xsd:maxLength value="255"/>
        </xsd:restriction>
      </xsd:simpleType>
    </xsd:element>
    <xsd:element name="PRAText3" ma:index="29" nillable="true" ma:displayName="PRA Text 3" ma:hidden="true" ma:internalName="PRAText3" ma:readOnly="false">
      <xsd:simpleType>
        <xsd:restriction base="dms:Text">
          <xsd:maxLength value="255"/>
        </xsd:restriction>
      </xsd:simpleType>
    </xsd:element>
    <xsd:element name="PRAText4" ma:index="30" nillable="true" ma:displayName="PRA Text 4" ma:hidden="true" ma:internalName="PRAText4" ma:readOnly="false">
      <xsd:simpleType>
        <xsd:restriction base="dms:Text">
          <xsd:maxLength value="255"/>
        </xsd:restriction>
      </xsd:simpleType>
    </xsd:element>
    <xsd:element name="PRAText5" ma:index="31" nillable="true" ma:displayName="PRA Text 5" ma:hidden="true" ma:internalName="PRAText5" ma:readOnly="false">
      <xsd:simpleType>
        <xsd:restriction base="dms:Text">
          <xsd:maxLength value="255"/>
        </xsd:restriction>
      </xsd:simpleType>
    </xsd:element>
    <xsd:element name="AggregationStatus" ma:index="32" nillable="true" ma:displayName="Aggregation Status" ma:default="Normal" ma:format="Dropdown" ma:hidden="true" ma:internalName="AggregationStatus" ma:readOnly="false">
      <xsd:simpleType>
        <xsd:union memberTypes="dms:Text">
          <xsd:simpleType>
            <xsd:restriction base="dms:Choice">
              <xsd:enumeration value="Delete Soon"/>
              <xsd:enumeration value="Transfer Soon"/>
              <xsd:enumeration value="Appraise Soon"/>
              <xsd:enumeration value="Delete"/>
              <xsd:enumeration value="Transfer"/>
              <xsd:enumeration value="Appraise"/>
              <xsd:enumeration value="Hold"/>
              <xsd:enumeration value="Normal"/>
              <xsd:enumeration value="Archive"/>
            </xsd:restriction>
          </xsd:simpleType>
        </xsd:union>
      </xsd:simpleType>
    </xsd:element>
    <xsd:element name="Project" ma:index="33" nillable="true" ma:displayName="Project" ma:default="Plan Changes" ma:hidden="true" ma:internalName="Project" ma:readOnly="false">
      <xsd:simpleType>
        <xsd:restriction base="dms:Text">
          <xsd:maxLength value="255"/>
        </xsd:restriction>
      </xsd:simpleType>
    </xsd:element>
    <xsd:element name="Activity" ma:index="34" nillable="true" ma:displayName="Activity" ma:default="" ma:hidden="true" ma:indexed="true" ma:internalName="Activity"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ffb055-6eb4-45a1-bc20-bf2ac0d420da" elementFormDefault="qualified">
    <xsd:import namespace="http://schemas.microsoft.com/office/2006/documentManagement/types"/>
    <xsd:import namespace="http://schemas.microsoft.com/office/infopath/2007/PartnerControls"/>
    <xsd:element name="KeyWords" ma:index="12" nillable="true" ma:displayName="Key Words" ma:hidden="true" ma:internalName="KeyWords" ma:readOnly="false">
      <xsd:simpleType>
        <xsd:restriction base="dms:Note"/>
      </xsd:simpleType>
    </xsd:element>
    <xsd:element name="SecurityClassification" ma:index="14" nillable="true" ma:displayName="Security Classification" ma:format="Dropdown" ma:hidden="true" ma:internalName="SecurityClassification" ma:readOnly="false">
      <xsd:simpleType>
        <xsd:restriction base="dms:Choice">
          <xsd:enumeration value="Confidential"/>
          <xsd:enumeration value="Restricted"/>
          <xsd:enumeration value="Unrestricted"/>
        </xsd:restriction>
      </xsd:simpleType>
    </xsd:element>
  </xsd:schema>
  <xsd:schema xmlns:xsd="http://www.w3.org/2001/XMLSchema" xmlns:xs="http://www.w3.org/2001/XMLSchema" xmlns:dms="http://schemas.microsoft.com/office/2006/documentManagement/types" xmlns:pc="http://schemas.microsoft.com/office/infopath/2007/PartnerControls" targetNamespace="725c79e5-42ce-4aa0-ac78-b6418001f0d2" elementFormDefault="qualified">
    <xsd:import namespace="http://schemas.microsoft.com/office/2006/documentManagement/types"/>
    <xsd:import namespace="http://schemas.microsoft.com/office/infopath/2007/PartnerControls"/>
    <xsd:element name="AggregationNarrative" ma:index="35" nillable="true" ma:displayName="Aggregation Narrative" ma:hidden="true" ma:internalName="AggregationNarrative"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1a514c-9034-4fa3-897a-8352025b26ed" elementFormDefault="qualified">
    <xsd:import namespace="http://schemas.microsoft.com/office/2006/documentManagement/types"/>
    <xsd:import namespace="http://schemas.microsoft.com/office/infopath/2007/PartnerControls"/>
    <xsd:element name="Channel" ma:index="36" nillable="true" ma:displayName="Channel" ma:default="NA" ma:hidden="true" ma:internalName="Channel" ma:readOnly="false">
      <xsd:simpleType>
        <xsd:restriction base="dms:Text">
          <xsd:maxLength value="255"/>
        </xsd:restriction>
      </xsd:simpleType>
    </xsd:element>
    <xsd:element name="Team" ma:index="37" nillable="true" ma:displayName="Team" ma:default="Plan Changes" ma:hidden="true" ma:internalName="Team" ma:readOnly="false">
      <xsd:simpleType>
        <xsd:restriction base="dms:Text">
          <xsd:maxLength value="255"/>
        </xsd:restriction>
      </xsd:simpleType>
    </xsd:element>
    <xsd:element name="Level2" ma:index="38" nillable="true" ma:displayName="Level2" ma:default="NA" ma:hidden="true" ma:internalName="Level2" ma:readOnly="false">
      <xsd:simpleType>
        <xsd:restriction base="dms:Text">
          <xsd:maxLength value="255"/>
        </xsd:restriction>
      </xsd:simpleType>
    </xsd:element>
    <xsd:element name="Level3" ma:index="39" nillable="true" ma:displayName="Level3" ma:hidden="true" ma:internalName="Level3" ma:readOnly="false">
      <xsd:simpleType>
        <xsd:restriction base="dms:Text">
          <xsd:maxLength value="255"/>
        </xsd:restriction>
      </xsd:simpleType>
    </xsd:element>
    <xsd:element name="Year" ma:index="40" nillable="true" ma:displayName="Year" ma:default="NA" ma:hidden="true" ma:indexed="true" ma:internalName="Year"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5a7084f-8549-410e-a7ff-e0f6a67a54a6" elementFormDefault="qualified">
    <xsd:import namespace="http://schemas.microsoft.com/office/2006/documentManagement/types"/>
    <xsd:import namespace="http://schemas.microsoft.com/office/infopath/2007/PartnerControls"/>
    <xsd:element name="eDocsDocNumber" ma:index="41" nillable="true" ma:displayName="eDocsDocNumber" ma:hidden="true" ma:internalName="eDocsDocNumber" ma:readOnly="false">
      <xsd:simpleType>
        <xsd:restriction base="dms:Text">
          <xsd:maxLength value="255"/>
        </xsd:restriction>
      </xsd:simpleType>
    </xsd:element>
    <xsd:element name="GWappID1" ma:index="42" nillable="true" ma:displayName="GWappID1" ma:hidden="true" ma:internalName="GWappID1" ma:readOnly="false">
      <xsd:simpleType>
        <xsd:restriction base="dms:Text">
          <xsd:maxLength value="255"/>
        </xsd:restriction>
      </xsd:simpleType>
    </xsd:element>
    <xsd:element name="zLegacy" ma:index="43" nillable="true" ma:displayName="zLegacy" ma:hidden="true" ma:internalName="zLegacy" ma:readOnly="false">
      <xsd:simpleType>
        <xsd:restriction base="dms:Note"/>
      </xsd:simpleType>
    </xsd:element>
    <xsd:element name="zLegacyJSON" ma:index="44" nillable="true" ma:displayName="zLegacyJSON" ma:hidden="true" ma:internalName="zLegacyJSON" ma:readOnly="false">
      <xsd:simpleType>
        <xsd:restriction base="dms:Note"/>
      </xsd:simpleType>
    </xsd:element>
    <xsd:element name="zMigrationID" ma:index="45" nillable="true" ma:displayName="zMigrationID" ma:hidden="true" ma:indexed="true" ma:internalName="zMigrationID" ma:readOnly="false">
      <xsd:simpleType>
        <xsd:restriction base="dms:Text">
          <xsd:maxLength value="255"/>
        </xsd:restriction>
      </xsd:simpleType>
    </xsd:element>
    <xsd:element name="SetLabel" ma:index="46" nillable="true" ma:displayName="SetLabel" ma:default="RETAIN" ma:hidden="true" ma:internalName="SetLabel" ma:readOnly="false">
      <xsd:simpleType>
        <xsd:restriction base="dms:Text">
          <xsd:maxLength value="255"/>
        </xsd:restriction>
      </xsd:simpleType>
    </xsd:element>
    <xsd:element name="CC" ma:index="47" nillable="true" ma:displayName="CC" ma:hidden="true" ma:internalName="CC"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4ade3b3-ff94-4a87-8800-d92e0c09ba03" elementFormDefault="qualified">
    <xsd:import namespace="http://schemas.microsoft.com/office/2006/documentManagement/types"/>
    <xsd:import namespace="http://schemas.microsoft.com/office/infopath/2007/PartnerControls"/>
    <xsd:element name="To" ma:index="50" nillable="true" ma:displayName="To" ma:internalName="To">
      <xsd:simpleType>
        <xsd:restriction base="dms:Note">
          <xsd:maxLength value="255"/>
        </xsd:restriction>
      </xsd:simpleType>
    </xsd:element>
    <xsd:element name="MediaServiceMetadata" ma:index="51" nillable="true" ma:displayName="MediaServiceMetadata" ma:hidden="true" ma:internalName="MediaServiceMetadata" ma:readOnly="true">
      <xsd:simpleType>
        <xsd:restriction base="dms:Note"/>
      </xsd:simpleType>
    </xsd:element>
    <xsd:element name="MediaServiceFastMetadata" ma:index="52" nillable="true" ma:displayName="MediaServiceFastMetadata" ma:hidden="true" ma:internalName="MediaServiceFastMetadata" ma:readOnly="true">
      <xsd:simpleType>
        <xsd:restriction base="dms:Note"/>
      </xsd:simpleType>
    </xsd:element>
    <xsd:element name="lcf76f155ced4ddcb4097134ff3c332f" ma:index="54" nillable="true" ma:taxonomy="true" ma:internalName="lcf76f155ced4ddcb4097134ff3c332f" ma:taxonomyFieldName="MediaServiceImageTags" ma:displayName="Image Tags" ma:readOnly="false" ma:fieldId="{5cf76f15-5ced-4ddc-b409-7134ff3c332f}" ma:taxonomyMulti="true" ma:sspId="1aa60697-10fb-41cb-a743-ec9affcbe284" ma:termSetId="09814cd3-568e-fe90-9814-8d621ff8fb84" ma:anchorId="fba54fb3-c3e1-fe81-a776-ca4b69148c4d" ma:open="true" ma:isKeyword="false">
      <xsd:complexType>
        <xsd:sequence>
          <xsd:element ref="pc:Terms" minOccurs="0" maxOccurs="1"/>
        </xsd:sequence>
      </xsd:complexType>
    </xsd:element>
    <xsd:element name="MediaServiceOCR" ma:index="56" nillable="true" ma:displayName="Extracted Text" ma:internalName="MediaServiceOCR" ma:readOnly="true">
      <xsd:simpleType>
        <xsd:restriction base="dms:Note">
          <xsd:maxLength value="255"/>
        </xsd:restriction>
      </xsd:simpleType>
    </xsd:element>
    <xsd:element name="MediaServiceGenerationTime" ma:index="57" nillable="true" ma:displayName="MediaServiceGenerationTime" ma:hidden="true" ma:internalName="MediaServiceGenerationTime" ma:readOnly="true">
      <xsd:simpleType>
        <xsd:restriction base="dms:Text"/>
      </xsd:simpleType>
    </xsd:element>
    <xsd:element name="MediaServiceEventHashCode" ma:index="58" nillable="true" ma:displayName="MediaServiceEventHashCode" ma:hidden="true" ma:internalName="MediaServiceEventHashCode" ma:readOnly="true">
      <xsd:simpleType>
        <xsd:restriction base="dms:Text"/>
      </xsd:simpleType>
    </xsd:element>
    <xsd:element name="Case" ma:index="59" nillable="true" ma:displayName="Topic" ma:format="Dropdown" ma:internalName="Case">
      <xsd:simpleType>
        <xsd:union memberTypes="dms:Text">
          <xsd:simpleType>
            <xsd:restriction base="dms:Choice">
              <xsd:enumeration value="Communications"/>
              <xsd:enumeration value="Engagement Plan"/>
              <xsd:enumeration value="Mana Whenua Engagement - Wairarapa"/>
              <xsd:enumeration value="Mana Whenua Engagement - Te Awarua-o-Porirua"/>
              <xsd:enumeration value="Mana Whenua Engagement - Te Whanganui-a-tara"/>
              <xsd:enumeration value="Mana Whenua Library and Resources"/>
              <xsd:enumeration value="Plan Framework"/>
              <xsd:enumeration value="Reporting"/>
              <xsd:enumeration value="Section 32 Approach"/>
              <xsd:enumeration value="Strategic Engagement"/>
              <xsd:enumeration value="Work Programme Planning"/>
            </xsd:restriction>
          </xsd:simpleType>
        </xsd:union>
      </xsd:simpleType>
    </xsd:element>
    <xsd:element name="KnowHowType" ma:index="60" nillable="true" ma:displayName="Know-How Type" ma:default="NA" ma:format="Dropdown" ma:hidden="true" ma:internalName="KnowHowType" ma:readOnly="false">
      <xsd:simpleType>
        <xsd:union memberTypes="dms:Text">
          <xsd:simpleType>
            <xsd:restriction base="dms:Choice">
              <xsd:enumeration value="NA"/>
              <xsd:enumeration value="FAQ"/>
              <xsd:enumeration value="Tall Poppy"/>
              <xsd:enumeration value="Topic"/>
              <xsd:enumeration value="Who"/>
            </xsd:restriction>
          </xsd:simpleType>
        </xsd:union>
      </xsd:simpleType>
    </xsd:element>
    <xsd:element name="Subactivity" ma:index="61" nillable="true" ma:displayName="Subactivity" ma:format="Dropdown" ma:hidden="true" ma:internalName="Subactivity" ma:readOnly="false">
      <xsd:simpleType>
        <xsd:union memberTypes="dms:Text">
          <xsd:simpleType>
            <xsd:restriction base="dms:Choice">
              <xsd:enumeration value="01. Scoping, Issues Definition, NPS Mapping"/>
              <xsd:enumeration value="02. Tasks and Activities Planning"/>
              <xsd:enumeration value="03. Expert Knowledge and Technical Information"/>
              <xsd:enumeration value="04. Community Engagement"/>
              <xsd:enumeration value="05. Mana Whenua Engagement"/>
              <xsd:enumeration value="06. Stakeholder Engagement"/>
              <xsd:enumeration value="07. Reporting"/>
              <xsd:enumeration value="08. Drafting Provisions"/>
              <xsd:enumeration value="09. Section 32"/>
              <xsd:enumeration value="10. Final Provisions"/>
            </xsd:restriction>
          </xsd:simpleType>
        </xsd:union>
      </xsd:simpleType>
    </xsd:element>
    <xsd:element name="MediaServiceObjectDetectorVersions" ma:index="64" nillable="true" ma:displayName="MediaServiceObjectDetectorVersions" ma:hidden="true" ma:indexed="true" ma:internalName="MediaServiceObjectDetectorVersions" ma:readOnly="true">
      <xsd:simpleType>
        <xsd:restriction base="dms:Text"/>
      </xsd:simpleType>
    </xsd:element>
    <xsd:element name="MediaServiceSearchProperties" ma:index="65" nillable="true" ma:displayName="MediaServiceSearchProperties" ma:hidden="true" ma:internalName="MediaServiceSearchProperties" ma:readOnly="true">
      <xsd:simpleType>
        <xsd:restriction base="dms:Note"/>
      </xsd:simpleType>
    </xsd:element>
    <xsd:element name="MediaServiceDateTaken" ma:index="66" nillable="true" ma:displayName="MediaServiceDateTaken" ma:hidden="true" ma:indexed="true" ma:internalName="MediaServiceDateTaken" ma:readOnly="true">
      <xsd:simpleType>
        <xsd:restriction base="dms:Text"/>
      </xsd:simpleType>
    </xsd:element>
    <xsd:element name="MediaLengthInSeconds" ma:index="6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BusinessValue xmlns="4f9c820c-e7e2-444d-97ee-45f2b3485c1d">Normal</BusinessValue>
    <PRADateDisposal xmlns="4f9c820c-e7e2-444d-97ee-45f2b3485c1d" xsi:nil="true"/>
    <KeyWords xmlns="15ffb055-6eb4-45a1-bc20-bf2ac0d420da" xsi:nil="true"/>
    <SecurityClassification xmlns="15ffb055-6eb4-45a1-bc20-bf2ac0d420da" xsi:nil="true"/>
    <PRADate3 xmlns="4f9c820c-e7e2-444d-97ee-45f2b3485c1d" xsi:nil="true"/>
    <GWappID1 xmlns="e5a7084f-8549-410e-a7ff-e0f6a67a54a6" xsi:nil="true"/>
    <PRAText5 xmlns="4f9c820c-e7e2-444d-97ee-45f2b3485c1d" xsi:nil="true"/>
    <Level2 xmlns="c91a514c-9034-4fa3-897a-8352025b26ed">NA</Level2>
    <Activity xmlns="4f9c820c-e7e2-444d-97ee-45f2b3485c1d" xsi:nil="true"/>
    <AggregationStatus xmlns="4f9c820c-e7e2-444d-97ee-45f2b3485c1d">Normal</AggregationStatus>
    <CategoryValue xmlns="4f9c820c-e7e2-444d-97ee-45f2b3485c1d">NA</CategoryValue>
    <PRADate2 xmlns="4f9c820c-e7e2-444d-97ee-45f2b3485c1d" xsi:nil="true"/>
    <zLegacyJSON xmlns="e5a7084f-8549-410e-a7ff-e0f6a67a54a6" xsi:nil="true"/>
    <Subactivity xmlns="64ade3b3-ff94-4a87-8800-d92e0c09ba03">3. Post-notification - Hearings to decisions</Subactivity>
    <PRAText1 xmlns="4f9c820c-e7e2-444d-97ee-45f2b3485c1d" xsi:nil="true"/>
    <PRAText4 xmlns="4f9c820c-e7e2-444d-97ee-45f2b3485c1d" xsi:nil="true"/>
    <Level3 xmlns="c91a514c-9034-4fa3-897a-8352025b26ed" xsi:nil="true"/>
    <CC xmlns="e5a7084f-8549-410e-a7ff-e0f6a67a54a6" xsi:nil="true"/>
    <TaxCatchAll xmlns="2de8b5ad-0395-4b99-8c38-329811f9101f" xsi:nil="true"/>
    <Team xmlns="c91a514c-9034-4fa3-897a-8352025b26ed">Plan Changes</Team>
    <Project xmlns="4f9c820c-e7e2-444d-97ee-45f2b3485c1d">Plan Changes</Project>
    <FunctionGroup xmlns="4f9c820c-e7e2-444d-97ee-45f2b3485c1d">Environment Management</FunctionGroup>
    <Function xmlns="4f9c820c-e7e2-444d-97ee-45f2b3485c1d" xsi:nil="true"/>
    <eDocsDocNumber xmlns="e5a7084f-8549-410e-a7ff-e0f6a67a54a6" xsi:nil="true"/>
    <RelatedPeople xmlns="4f9c820c-e7e2-444d-97ee-45f2b3485c1d">
      <UserInfo>
        <DisplayName/>
        <AccountId xsi:nil="true"/>
        <AccountType/>
      </UserInfo>
    </RelatedPeople>
    <AggregationNarrative xmlns="725c79e5-42ce-4aa0-ac78-b6418001f0d2" xsi:nil="true"/>
    <Channel xmlns="c91a514c-9034-4fa3-897a-8352025b26ed">NRP Plan Change 1</Channel>
    <To xmlns="64ade3b3-ff94-4a87-8800-d92e0c09ba03" xsi:nil="true"/>
    <Case xmlns="64ade3b3-ff94-4a87-8800-d92e0c09ba03" xsi:nil="true"/>
    <PRAType xmlns="4f9c820c-e7e2-444d-97ee-45f2b3485c1d">Doc</PRAType>
    <PRADate1 xmlns="4f9c820c-e7e2-444d-97ee-45f2b3485c1d" xsi:nil="true"/>
    <DocumentType xmlns="4f9c820c-e7e2-444d-97ee-45f2b3485c1d" xsi:nil="true"/>
    <PRAText3 xmlns="4f9c820c-e7e2-444d-97ee-45f2b3485c1d" xsi:nil="true"/>
    <zMigrationID xmlns="e5a7084f-8549-410e-a7ff-e0f6a67a54a6" xsi:nil="true"/>
    <Year xmlns="c91a514c-9034-4fa3-897a-8352025b26ed">NA</Year>
    <Narrative xmlns="4f9c820c-e7e2-444d-97ee-45f2b3485c1d" xsi:nil="true"/>
    <CategoryName xmlns="4f9c820c-e7e2-444d-97ee-45f2b3485c1d">NA</CategoryName>
    <PRADateTrigger xmlns="4f9c820c-e7e2-444d-97ee-45f2b3485c1d" xsi:nil="true"/>
    <lcf76f155ced4ddcb4097134ff3c332f xmlns="64ade3b3-ff94-4a87-8800-d92e0c09ba03">
      <Terms xmlns="http://schemas.microsoft.com/office/infopath/2007/PartnerControls"/>
    </lcf76f155ced4ddcb4097134ff3c332f>
    <KnowHowType xmlns="64ade3b3-ff94-4a87-8800-d92e0c09ba03">NA</KnowHowType>
    <PRAText2 xmlns="4f9c820c-e7e2-444d-97ee-45f2b3485c1d" xsi:nil="true"/>
    <zLegacy xmlns="e5a7084f-8549-410e-a7ff-e0f6a67a54a6" xsi:nil="true"/>
    <SetLabel xmlns="e5a7084f-8549-410e-a7ff-e0f6a67a54a6">RETAIN</SetLabel>
    <_dlc_DocId xmlns="2de8b5ad-0395-4b99-8c38-329811f9101f">NRPC-191897538-6356</_dlc_DocId>
    <_dlc_DocIdUrl xmlns="2de8b5ad-0395-4b99-8c38-329811f9101f">
      <Url>https://greaterwellington.sharepoint.com/sites/project-nrpc/_layouts/15/DocIdRedir.aspx?ID=NRPC-191897538-6356</Url>
      <Description>NRPC-191897538-6356</Description>
    </_dlc_DocIdUrl>
  </documentManagement>
</p:properties>
</file>

<file path=customXml/itemProps1.xml><?xml version="1.0" encoding="utf-8"?>
<ds:datastoreItem xmlns:ds="http://schemas.openxmlformats.org/officeDocument/2006/customXml" ds:itemID="{9A5FFD2C-0734-4E08-AB0B-A05BD3342037}"/>
</file>

<file path=customXml/itemProps2.xml><?xml version="1.0" encoding="utf-8"?>
<ds:datastoreItem xmlns:ds="http://schemas.openxmlformats.org/officeDocument/2006/customXml" ds:itemID="{9E89B767-4905-40D3-B11E-C128ECB85FDD}"/>
</file>

<file path=customXml/itemProps3.xml><?xml version="1.0" encoding="utf-8"?>
<ds:datastoreItem xmlns:ds="http://schemas.openxmlformats.org/officeDocument/2006/customXml" ds:itemID="{68C6E427-489E-414F-858F-91943198396B}"/>
</file>

<file path=customXml/itemProps4.xml><?xml version="1.0" encoding="utf-8"?>
<ds:datastoreItem xmlns:ds="http://schemas.openxmlformats.org/officeDocument/2006/customXml" ds:itemID="{A704AD28-CE14-45F0-ABDF-04BFE650BEA9}"/>
</file>

<file path=docProps/app.xml><?xml version="1.0" encoding="utf-8"?>
<Properties xmlns="http://schemas.openxmlformats.org/officeDocument/2006/extended-properties" xmlns:vt="http://schemas.openxmlformats.org/officeDocument/2006/docPropsVTypes">
  <TotalTime>1634</TotalTime>
  <Words>1857</Words>
  <Application>Microsoft Office PowerPoint</Application>
  <PresentationFormat>Widescreen</PresentationFormat>
  <Paragraphs>128</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Aptos</vt:lpstr>
      <vt:lpstr>Aptos Display</vt:lpstr>
      <vt:lpstr>Arial</vt:lpstr>
      <vt:lpstr>Office Theme</vt:lpstr>
      <vt:lpstr>Wellington Farm Forestry PC1, Stream 3  Submission</vt:lpstr>
      <vt:lpstr>Insufficient Stringency to override NESCF</vt:lpstr>
      <vt:lpstr>Fallback Choice is Controlled Consent for Forestry on potentially high erosion risk land only where TASVC fails</vt:lpstr>
      <vt:lpstr>Next fallback choice is supporting Restricted Discretional Consent where TASVC fails</vt:lpstr>
      <vt:lpstr>WH.R20, monitoring records and receiving water bodies</vt:lpstr>
      <vt:lpstr>Minimum areas and low risk exemptions</vt:lpstr>
      <vt:lpstr>TAS VC and Warming Climate</vt:lpstr>
      <vt:lpstr>Factors affecting Median VC at Boulcott</vt:lpstr>
      <vt:lpstr>Reset TASVC  for Hutt Boulcott</vt:lpstr>
      <vt:lpstr>Summary</vt:lpstr>
      <vt:lpstr>Summary, Continued</vt:lpstr>
      <vt:lpstr>Presentation Ends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 Cairns</dc:creator>
  <cp:lastModifiedBy>Eric Cairns</cp:lastModifiedBy>
  <cp:revision>17</cp:revision>
  <dcterms:created xsi:type="dcterms:W3CDTF">2025-03-18T23:18:58Z</dcterms:created>
  <dcterms:modified xsi:type="dcterms:W3CDTF">2025-05-02T09:29:45Z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0x010100868AA5D91B86534DA0DC8C9F6EC721A8</vt:lpwstr>
  </property>
  <property fmtid="{D5CDD505-2E9C-101B-9397-08002B2CF9AE}" pid="3" name="_dlc_DocIdItemGuid">
    <vt:lpwstr>41654965-9f07-4a06-a431-2d749ca7e7c9</vt:lpwstr>
  </property>
</Properties>
</file>